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76" r:id="rId3"/>
    <p:sldId id="382" r:id="rId4"/>
    <p:sldId id="360" r:id="rId5"/>
    <p:sldId id="369" r:id="rId6"/>
    <p:sldId id="405" r:id="rId7"/>
    <p:sldId id="361" r:id="rId8"/>
    <p:sldId id="362" r:id="rId9"/>
    <p:sldId id="363" r:id="rId10"/>
    <p:sldId id="364" r:id="rId11"/>
    <p:sldId id="377" r:id="rId12"/>
    <p:sldId id="406" r:id="rId13"/>
    <p:sldId id="378" r:id="rId14"/>
    <p:sldId id="388" r:id="rId15"/>
    <p:sldId id="389" r:id="rId16"/>
    <p:sldId id="383" r:id="rId17"/>
    <p:sldId id="385" r:id="rId18"/>
    <p:sldId id="384" r:id="rId19"/>
    <p:sldId id="386" r:id="rId20"/>
    <p:sldId id="391" r:id="rId21"/>
    <p:sldId id="390" r:id="rId22"/>
    <p:sldId id="392" r:id="rId23"/>
    <p:sldId id="393" r:id="rId24"/>
    <p:sldId id="394" r:id="rId25"/>
    <p:sldId id="398" r:id="rId26"/>
    <p:sldId id="400" r:id="rId27"/>
    <p:sldId id="401" r:id="rId28"/>
    <p:sldId id="402" r:id="rId29"/>
    <p:sldId id="379" r:id="rId30"/>
    <p:sldId id="403" r:id="rId31"/>
    <p:sldId id="404"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5" userDrawn="1">
          <p15:clr>
            <a:srgbClr val="A4A3A4"/>
          </p15:clr>
        </p15:guide>
        <p15:guide id="2" pos="16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76758" autoAdjust="0"/>
  </p:normalViewPr>
  <p:slideViewPr>
    <p:cSldViewPr snapToGrid="0" showGuides="1">
      <p:cViewPr varScale="1">
        <p:scale>
          <a:sx n="40" d="100"/>
          <a:sy n="40" d="100"/>
        </p:scale>
        <p:origin x="173" y="24"/>
      </p:cViewPr>
      <p:guideLst>
        <p:guide orient="horz" pos="2205"/>
        <p:guide pos="1663"/>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286219D-D1D5-42A3-90A7-8FE79E408CB9}" type="datetimeFigureOut">
              <a:rPr lang="en-US"/>
              <a:pPr>
                <a:defRPr/>
              </a:pPr>
              <a:t>12/20/2017</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0786075-3AFB-4CE5-A1FE-BA1964E88F17}" type="slidenum">
              <a:rPr lang="en-US" altLang="en-US"/>
              <a:pPr>
                <a:defRPr/>
              </a:pPr>
              <a:t>‹#›</a:t>
            </a:fld>
            <a:endParaRPr lang="en-US" altLang="en-US"/>
          </a:p>
        </p:txBody>
      </p:sp>
    </p:spTree>
    <p:extLst>
      <p:ext uri="{BB962C8B-B14F-4D97-AF65-F5344CB8AC3E}">
        <p14:creationId xmlns:p14="http://schemas.microsoft.com/office/powerpoint/2010/main" val="2381886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in this video, i will give a brief explanation on resistive load inverter.</a:t>
            </a:r>
          </a:p>
          <a:p>
            <a:pPr eaLnBrk="1" hangingPunct="1"/>
            <a:endParaRPr lang="en-US" altLang="en-US" smtClean="0">
              <a:cs typeface="Arial" panose="020B0604020202020204" pitchFamily="34" charset="0"/>
            </a:endParaRPr>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9D618B-3386-42D4-9CDF-C0F38FE2BE24}"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2591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8AF8DE-2DC1-4217-BAE2-A9DF35E352BF}"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8973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 ‘Yüksek Başarımlı Hesaplama’ (YBH), en basit ifadeyle, tek bir işlemciyle uzun sürede yapılması beklenen bir işin, birden fazla işlemciye dağıtılarak eş zamanlı bir şekilde yaptırılmasıdır. Örneğin belli bir şiddetteki depremin İstanbul’a etkisini ölçmek için simülasyon yapmak istediğimizi düşünelim. Depremin İstanbul’a etkisini tam anlamıyla görmek için İstanbul’daki her mahallenin tek tek incelenmesi ve her bir mahalle için büyük miktarlarda hesaplama yapılması gerekecektir. Bu hesaplamaların tek bir bilgisayarla yapılması haftalar hatta aylar alacaktır. Her bir mahalle için gerekli hesaplamaların ayrı işlemcilerde eş zamanlı yapılması ise toplam simülasyon süresini azaltacaktır. Öte yandan herhangi bir yerde meydana gelen sarsıntı, komşu bölgeleri de etkileyeceğinden ölçüm esnasında bu etkinin ne olduğu da değerlendirmeye katılmalıdır. Bu sebeple eş zamanlı hesaplama yapan bilgisayarlar arasında yoğun haberleşme olması gerekmektedir. YBH, bu örnekteki gibi karmaşık işlemlerin koordineli bir şekilde yapılabilmesi için gerekli donanım aygıtlarının ve bu donanım aygıtlarının birlikte çalışmasını sağlayacak özel yazılım bileşenlerinin oluşturduğu bir sistemdir.</a:t>
            </a:r>
          </a:p>
          <a:p>
            <a:r>
              <a:rPr lang="en-US" altLang="en-US" smtClean="0">
                <a:cs typeface="Arial" panose="020B0604020202020204" pitchFamily="34" charset="0"/>
              </a:rPr>
              <a:t>     Kullanıcılarına önemli ölçüde zaman ve enerji tasarrufu sağlayan YBH, günümüzde pek çok farklı çalışmada kullanılmaktadır. Hava tahminlerinden savunma sanayiine, ekonomik öngörülerden ilaç geliştirme çalışmalarına kadar birçok farklı alanda araştırma yapılabilmesine imkân tanımaktadır. Bununla birlikte doğal afetlerin olası etkileri de çok kısa bir sürede simüle edilip gözlemlenebilmekte, bu sonuçlara göre önlemler alınabilmektedir. Mesela Hindistan’da bulunan C-DAC süper bilgisayar merkezi, geçtiğimiz sene, 1999 yılında 10.000 kişinin hayatını kaybettiği tayfunun bir benzerinin yaklaştığını haber almış; yapılan simülasyon çalışmaları doğrultusunda tayfunun etkilemesi beklenen bölgeden 700.000 kişi tahliye edilmiştir. Böylelikle olası bir felaketin yaşanması önlenmiş; binlerce kişinin hayatı kurtarılmıştır. Diğer yandan otomotiv sektöründe de yüksek başarımlı hesaplama sistemleri kullanılarak çarpışma testleri, dayanıklılık simülasyonları yapılabilmekte; üretim planlamaları bu sonuçlara göre şekillendirilmektedir.</a:t>
            </a:r>
          </a:p>
          <a:p>
            <a:endParaRPr lang="en-US" altLang="en-US" smtClean="0">
              <a:cs typeface="Arial" panose="020B0604020202020204" pitchFamily="34" charset="0"/>
            </a:endParaRPr>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998CA8-7139-46D1-8746-578118DADFC7}"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8646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710M </a:t>
            </a:r>
            <a:r>
              <a:rPr lang="tr-TR" dirty="0" err="1" smtClean="0"/>
              <a:t>operation</a:t>
            </a:r>
            <a:endParaRPr lang="tr-TR" dirty="0" smtClean="0"/>
          </a:p>
          <a:p>
            <a:r>
              <a:rPr lang="tr-TR" dirty="0" smtClean="0"/>
              <a:t>60M</a:t>
            </a:r>
            <a:r>
              <a:rPr lang="tr-TR" baseline="0" dirty="0" smtClean="0"/>
              <a:t> parametre</a:t>
            </a:r>
            <a:endParaRPr lang="en-US" dirty="0"/>
          </a:p>
        </p:txBody>
      </p:sp>
      <p:sp>
        <p:nvSpPr>
          <p:cNvPr id="4" name="Slayt Numarası Yer Tutucusu 3"/>
          <p:cNvSpPr>
            <a:spLocks noGrp="1"/>
          </p:cNvSpPr>
          <p:nvPr>
            <p:ph type="sldNum" sz="quarter" idx="10"/>
          </p:nvPr>
        </p:nvSpPr>
        <p:spPr/>
        <p:txBody>
          <a:bodyPr/>
          <a:lstStyle/>
          <a:p>
            <a:pPr>
              <a:defRPr/>
            </a:pPr>
            <a:fld id="{80786075-3AFB-4CE5-A1FE-BA1964E88F17}" type="slidenum">
              <a:rPr lang="en-US" altLang="en-US" smtClean="0"/>
              <a:pPr>
                <a:defRPr/>
              </a:pPr>
              <a:t>19</a:t>
            </a:fld>
            <a:endParaRPr lang="en-US" altLang="en-US"/>
          </a:p>
        </p:txBody>
      </p:sp>
    </p:spTree>
    <p:extLst>
      <p:ext uri="{BB962C8B-B14F-4D97-AF65-F5344CB8AC3E}">
        <p14:creationId xmlns:p14="http://schemas.microsoft.com/office/powerpoint/2010/main" val="211033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tr-TR" dirty="0" smtClean="0"/>
              <a:t>Asıl başlık stili için tıklatın</a:t>
            </a:r>
            <a:endParaRPr lang="en-US" dirty="0"/>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Veri Yer Tutucusu 3"/>
          <p:cNvSpPr>
            <a:spLocks noGrp="1"/>
          </p:cNvSpPr>
          <p:nvPr>
            <p:ph type="dt" sz="half" idx="10"/>
          </p:nvPr>
        </p:nvSpPr>
        <p:spPr/>
        <p:txBody>
          <a:bodyPr/>
          <a:lstStyle>
            <a:lvl1pPr>
              <a:defRPr/>
            </a:lvl1pPr>
          </a:lstStyle>
          <a:p>
            <a:pPr>
              <a:defRPr/>
            </a:pPr>
            <a:fld id="{7264CAFF-7135-4C6E-A63E-1ACFF87931B2}" type="datetime1">
              <a:rPr lang="en-US"/>
              <a:pPr>
                <a:defRPr/>
              </a:pPr>
              <a:t>12/20/2017</a:t>
            </a:fld>
            <a:endParaRPr lang="en-US"/>
          </a:p>
        </p:txBody>
      </p:sp>
      <p:sp>
        <p:nvSpPr>
          <p:cNvPr id="5" name="Altbilgi Yer Tutucusu 4"/>
          <p:cNvSpPr>
            <a:spLocks noGrp="1"/>
          </p:cNvSpPr>
          <p:nvPr>
            <p:ph type="ftr" sz="quarter" idx="11"/>
          </p:nvPr>
        </p:nvSpPr>
        <p:spPr/>
        <p:txBody>
          <a:bodyPr/>
          <a:lstStyle>
            <a:lvl1pPr>
              <a:defRPr/>
            </a:lvl1pPr>
          </a:lstStyle>
          <a:p>
            <a:pPr>
              <a:defRPr/>
            </a:pPr>
            <a:r>
              <a:rPr lang="es-ES"/>
              <a:t>MEF University - EE308 Digital Electronics, Tuba Ayhan</a:t>
            </a:r>
            <a:endParaRPr lang="tr-TR"/>
          </a:p>
        </p:txBody>
      </p:sp>
      <p:sp>
        <p:nvSpPr>
          <p:cNvPr id="6" name="Slayt Numarası Yer Tutucusu 5"/>
          <p:cNvSpPr>
            <a:spLocks noGrp="1"/>
          </p:cNvSpPr>
          <p:nvPr>
            <p:ph type="sldNum" sz="quarter" idx="12"/>
          </p:nvPr>
        </p:nvSpPr>
        <p:spPr/>
        <p:txBody>
          <a:bodyPr/>
          <a:lstStyle>
            <a:lvl1pPr>
              <a:defRPr/>
            </a:lvl1pPr>
          </a:lstStyle>
          <a:p>
            <a:pPr>
              <a:defRPr/>
            </a:pPr>
            <a:fld id="{2C47480E-A9C3-4A3E-92EC-4EAFDF2B1202}" type="slidenum">
              <a:rPr lang="en-US" altLang="en-US"/>
              <a:pPr>
                <a:defRPr/>
              </a:pPr>
              <a:t>‹#›</a:t>
            </a:fld>
            <a:endParaRPr lang="en-US" altLang="en-US"/>
          </a:p>
        </p:txBody>
      </p:sp>
    </p:spTree>
    <p:extLst>
      <p:ext uri="{BB962C8B-B14F-4D97-AF65-F5344CB8AC3E}">
        <p14:creationId xmlns:p14="http://schemas.microsoft.com/office/powerpoint/2010/main" val="237805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a:defRPr/>
            </a:lvl1pPr>
          </a:lstStyle>
          <a:p>
            <a:pPr>
              <a:defRPr/>
            </a:pPr>
            <a:fld id="{9609B7E5-78C0-4464-8D26-49EE84FFCEB3}" type="datetime1">
              <a:rPr lang="en-US"/>
              <a:pPr>
                <a:defRPr/>
              </a:pPr>
              <a:t>12/20/2017</a:t>
            </a:fld>
            <a:endParaRPr lang="en-US"/>
          </a:p>
        </p:txBody>
      </p:sp>
      <p:sp>
        <p:nvSpPr>
          <p:cNvPr id="5"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6" name="Slayt Numarası Yer Tutucusu 5"/>
          <p:cNvSpPr>
            <a:spLocks noGrp="1"/>
          </p:cNvSpPr>
          <p:nvPr>
            <p:ph type="sldNum" sz="quarter" idx="12"/>
          </p:nvPr>
        </p:nvSpPr>
        <p:spPr/>
        <p:txBody>
          <a:bodyPr/>
          <a:lstStyle>
            <a:lvl1pPr>
              <a:defRPr/>
            </a:lvl1pPr>
          </a:lstStyle>
          <a:p>
            <a:pPr>
              <a:defRPr/>
            </a:pPr>
            <a:fld id="{A5B4BFF5-2A5C-402E-A37B-E922844C383F}" type="slidenum">
              <a:rPr lang="en-US" altLang="en-US"/>
              <a:pPr>
                <a:defRPr/>
              </a:pPr>
              <a:t>‹#›</a:t>
            </a:fld>
            <a:endParaRPr lang="en-US" altLang="en-US"/>
          </a:p>
        </p:txBody>
      </p:sp>
    </p:spTree>
    <p:extLst>
      <p:ext uri="{BB962C8B-B14F-4D97-AF65-F5344CB8AC3E}">
        <p14:creationId xmlns:p14="http://schemas.microsoft.com/office/powerpoint/2010/main" val="74262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a:defRPr/>
            </a:lvl1pPr>
          </a:lstStyle>
          <a:p>
            <a:pPr>
              <a:defRPr/>
            </a:pPr>
            <a:fld id="{E628CF2A-762D-48B3-AFC9-AD22B1BAF106}" type="datetime1">
              <a:rPr lang="en-US"/>
              <a:pPr>
                <a:defRPr/>
              </a:pPr>
              <a:t>12/20/2017</a:t>
            </a:fld>
            <a:endParaRPr lang="en-US"/>
          </a:p>
        </p:txBody>
      </p:sp>
      <p:sp>
        <p:nvSpPr>
          <p:cNvPr id="5"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6" name="Slayt Numarası Yer Tutucusu 5"/>
          <p:cNvSpPr>
            <a:spLocks noGrp="1"/>
          </p:cNvSpPr>
          <p:nvPr>
            <p:ph type="sldNum" sz="quarter" idx="12"/>
          </p:nvPr>
        </p:nvSpPr>
        <p:spPr/>
        <p:txBody>
          <a:bodyPr/>
          <a:lstStyle>
            <a:lvl1pPr>
              <a:defRPr/>
            </a:lvl1pPr>
          </a:lstStyle>
          <a:p>
            <a:pPr>
              <a:defRPr/>
            </a:pPr>
            <a:fld id="{0B52CB19-561F-4FDB-80FD-697D21DA89DF}" type="slidenum">
              <a:rPr lang="en-US" altLang="en-US"/>
              <a:pPr>
                <a:defRPr/>
              </a:pPr>
              <a:t>‹#›</a:t>
            </a:fld>
            <a:endParaRPr lang="en-US" altLang="en-US"/>
          </a:p>
        </p:txBody>
      </p:sp>
    </p:spTree>
    <p:extLst>
      <p:ext uri="{BB962C8B-B14F-4D97-AF65-F5344CB8AC3E}">
        <p14:creationId xmlns:p14="http://schemas.microsoft.com/office/powerpoint/2010/main" val="306632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ikdörtgen 3"/>
          <p:cNvSpPr/>
          <p:nvPr userDrawn="1"/>
        </p:nvSpPr>
        <p:spPr>
          <a:xfrm>
            <a:off x="0" y="1304925"/>
            <a:ext cx="6686550" cy="100013"/>
          </a:xfrm>
          <a:prstGeom prst="rect">
            <a:avLst/>
          </a:prstGeom>
          <a:solidFill>
            <a:schemeClr val="accent1">
              <a:lumMod val="20000"/>
              <a:lumOff val="80000"/>
            </a:schemeClr>
          </a:solidFill>
          <a:ln w="28575">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2" name="Unvan 1"/>
          <p:cNvSpPr>
            <a:spLocks noGrp="1"/>
          </p:cNvSpPr>
          <p:nvPr>
            <p:ph type="title"/>
          </p:nvPr>
        </p:nvSpPr>
        <p:spPr>
          <a:xfrm>
            <a:off x="838200" y="365126"/>
            <a:ext cx="10515600" cy="1039812"/>
          </a:xfrm>
          <a:ln>
            <a:noFill/>
          </a:ln>
        </p:spPr>
        <p:txBody>
          <a:bodyPr/>
          <a:lstStyle>
            <a:lvl1pPr>
              <a:defRPr>
                <a:solidFill>
                  <a:schemeClr val="accent1">
                    <a:lumMod val="50000"/>
                  </a:schemeClr>
                </a:solidFill>
              </a:defRPr>
            </a:lvl1pPr>
          </a:lstStyle>
          <a:p>
            <a:r>
              <a:rPr lang="tr-TR" dirty="0" smtClean="0"/>
              <a:t>Asıl başlık stili için tıklatın</a:t>
            </a:r>
            <a:endParaRPr lang="en-US"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3"/>
          <p:cNvSpPr>
            <a:spLocks noGrp="1"/>
          </p:cNvSpPr>
          <p:nvPr>
            <p:ph type="dt" sz="half" idx="10"/>
          </p:nvPr>
        </p:nvSpPr>
        <p:spPr/>
        <p:txBody>
          <a:bodyPr/>
          <a:lstStyle>
            <a:lvl1pPr>
              <a:defRPr/>
            </a:lvl1pPr>
          </a:lstStyle>
          <a:p>
            <a:pPr>
              <a:defRPr/>
            </a:pPr>
            <a:fld id="{8972F98B-827C-4DA2-98A0-CA6307A2CE93}" type="datetime1">
              <a:rPr lang="en-US"/>
              <a:pPr>
                <a:defRPr/>
              </a:pPr>
              <a:t>12/20/2017</a:t>
            </a:fld>
            <a:endParaRPr lang="en-US"/>
          </a:p>
        </p:txBody>
      </p:sp>
      <p:sp>
        <p:nvSpPr>
          <p:cNvPr id="6" name="Altbilgi Yer Tutucusu 4"/>
          <p:cNvSpPr>
            <a:spLocks noGrp="1"/>
          </p:cNvSpPr>
          <p:nvPr>
            <p:ph type="ftr" sz="quarter" idx="11"/>
          </p:nvPr>
        </p:nvSpPr>
        <p:spPr/>
        <p:txBody>
          <a:bodyPr/>
          <a:lstStyle>
            <a:lvl1pPr>
              <a:defRPr>
                <a:solidFill>
                  <a:schemeClr val="accent1">
                    <a:lumMod val="50000"/>
                  </a:schemeClr>
                </a:solidFill>
              </a:defRPr>
            </a:lvl1pPr>
          </a:lstStyle>
          <a:p>
            <a:pPr>
              <a:defRPr/>
            </a:pPr>
            <a:r>
              <a:rPr lang="tr-TR"/>
              <a:t>MEF </a:t>
            </a:r>
            <a:r>
              <a:rPr lang="tr-TR" err="1"/>
              <a:t>University</a:t>
            </a:r>
            <a:r>
              <a:rPr lang="tr-TR"/>
              <a:t> - EE308 </a:t>
            </a:r>
            <a:r>
              <a:rPr lang="tr-TR" err="1"/>
              <a:t>Digital</a:t>
            </a:r>
            <a:r>
              <a:rPr lang="tr-TR"/>
              <a:t> </a:t>
            </a:r>
            <a:r>
              <a:rPr lang="tr-TR" err="1"/>
              <a:t>Electronics</a:t>
            </a:r>
            <a:r>
              <a:rPr lang="tr-TR"/>
              <a:t>, Tuba Ayhan</a:t>
            </a:r>
          </a:p>
        </p:txBody>
      </p:sp>
      <p:sp>
        <p:nvSpPr>
          <p:cNvPr id="7" name="Slayt Numarası Yer Tutucusu 5"/>
          <p:cNvSpPr>
            <a:spLocks noGrp="1"/>
          </p:cNvSpPr>
          <p:nvPr>
            <p:ph type="sldNum" sz="quarter" idx="12"/>
          </p:nvPr>
        </p:nvSpPr>
        <p:spPr/>
        <p:txBody>
          <a:bodyPr/>
          <a:lstStyle>
            <a:lvl1pPr>
              <a:defRPr/>
            </a:lvl1pPr>
          </a:lstStyle>
          <a:p>
            <a:pPr>
              <a:defRPr/>
            </a:pPr>
            <a:fld id="{F6D75AF4-A59E-461B-A5AA-2F79A6B32F02}" type="slidenum">
              <a:rPr lang="en-US" altLang="en-US"/>
              <a:pPr>
                <a:defRPr/>
              </a:pPr>
              <a:t>‹#›</a:t>
            </a:fld>
            <a:endParaRPr lang="en-US" altLang="en-US"/>
          </a:p>
        </p:txBody>
      </p:sp>
    </p:spTree>
    <p:extLst>
      <p:ext uri="{BB962C8B-B14F-4D97-AF65-F5344CB8AC3E}">
        <p14:creationId xmlns:p14="http://schemas.microsoft.com/office/powerpoint/2010/main" val="223340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3"/>
          <p:cNvSpPr/>
          <p:nvPr userDrawn="1"/>
        </p:nvSpPr>
        <p:spPr>
          <a:xfrm>
            <a:off x="3459163" y="4502150"/>
            <a:ext cx="8732837" cy="120650"/>
          </a:xfrm>
          <a:prstGeom prst="rect">
            <a:avLst/>
          </a:prstGeom>
          <a:solidFill>
            <a:schemeClr val="accent1">
              <a:lumMod val="40000"/>
              <a:lumOff val="60000"/>
            </a:schemeClr>
          </a:solidFill>
          <a:ln w="28575">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 name="Unvan 1"/>
          <p:cNvSpPr>
            <a:spLocks noGrp="1"/>
          </p:cNvSpPr>
          <p:nvPr>
            <p:ph type="title"/>
          </p:nvPr>
        </p:nvSpPr>
        <p:spPr>
          <a:xfrm>
            <a:off x="831850" y="1709738"/>
            <a:ext cx="10515600" cy="2852737"/>
          </a:xfrm>
        </p:spPr>
        <p:txBody>
          <a:bodyPr anchor="b"/>
          <a:lstStyle>
            <a:lvl1pPr>
              <a:defRPr sz="6000">
                <a:solidFill>
                  <a:schemeClr val="accent5"/>
                </a:solidFill>
              </a:defRPr>
            </a:lvl1pPr>
          </a:lstStyle>
          <a:p>
            <a:r>
              <a:rPr lang="tr-TR" dirty="0" smtClean="0"/>
              <a:t>Asıl başlık stili için tıklatın</a:t>
            </a:r>
            <a:endParaRPr lang="en-US" dirty="0"/>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accent5">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16237DEF-D21E-43DA-ADC1-CC7D110BFADF}" type="datetime1">
              <a:rPr lang="en-US"/>
              <a:pPr>
                <a:defRPr/>
              </a:pPr>
              <a:t>12/20/2017</a:t>
            </a:fld>
            <a:endParaRPr lang="en-US"/>
          </a:p>
        </p:txBody>
      </p:sp>
      <p:sp>
        <p:nvSpPr>
          <p:cNvPr id="6"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7" name="Slayt Numarası Yer Tutucusu 5"/>
          <p:cNvSpPr>
            <a:spLocks noGrp="1"/>
          </p:cNvSpPr>
          <p:nvPr>
            <p:ph type="sldNum" sz="quarter" idx="12"/>
          </p:nvPr>
        </p:nvSpPr>
        <p:spPr/>
        <p:txBody>
          <a:bodyPr/>
          <a:lstStyle>
            <a:lvl1pPr>
              <a:defRPr/>
            </a:lvl1pPr>
          </a:lstStyle>
          <a:p>
            <a:pPr>
              <a:defRPr/>
            </a:pPr>
            <a:fld id="{65F03011-E912-4E73-911E-31D5FD99E53F}" type="slidenum">
              <a:rPr lang="en-US" altLang="en-US"/>
              <a:pPr>
                <a:defRPr/>
              </a:pPr>
              <a:t>‹#›</a:t>
            </a:fld>
            <a:endParaRPr lang="en-US" altLang="en-US"/>
          </a:p>
        </p:txBody>
      </p:sp>
    </p:spTree>
    <p:extLst>
      <p:ext uri="{BB962C8B-B14F-4D97-AF65-F5344CB8AC3E}">
        <p14:creationId xmlns:p14="http://schemas.microsoft.com/office/powerpoint/2010/main" val="186098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3"/>
          <p:cNvSpPr>
            <a:spLocks noGrp="1"/>
          </p:cNvSpPr>
          <p:nvPr>
            <p:ph type="dt" sz="half" idx="10"/>
          </p:nvPr>
        </p:nvSpPr>
        <p:spPr/>
        <p:txBody>
          <a:bodyPr/>
          <a:lstStyle>
            <a:lvl1pPr>
              <a:defRPr/>
            </a:lvl1pPr>
          </a:lstStyle>
          <a:p>
            <a:pPr>
              <a:defRPr/>
            </a:pPr>
            <a:fld id="{B4B09FAF-A7BC-47FA-BC3A-7E26CC23F585}" type="datetime1">
              <a:rPr lang="en-US"/>
              <a:pPr>
                <a:defRPr/>
              </a:pPr>
              <a:t>12/20/2017</a:t>
            </a:fld>
            <a:endParaRPr lang="en-US"/>
          </a:p>
        </p:txBody>
      </p:sp>
      <p:sp>
        <p:nvSpPr>
          <p:cNvPr id="6"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7" name="Slayt Numarası Yer Tutucusu 5"/>
          <p:cNvSpPr>
            <a:spLocks noGrp="1"/>
          </p:cNvSpPr>
          <p:nvPr>
            <p:ph type="sldNum" sz="quarter" idx="12"/>
          </p:nvPr>
        </p:nvSpPr>
        <p:spPr/>
        <p:txBody>
          <a:bodyPr/>
          <a:lstStyle>
            <a:lvl1pPr>
              <a:defRPr/>
            </a:lvl1pPr>
          </a:lstStyle>
          <a:p>
            <a:pPr>
              <a:defRPr/>
            </a:pPr>
            <a:fld id="{B500F8A3-42E6-4108-A6CF-11FC363F9515}" type="slidenum">
              <a:rPr lang="en-US" altLang="en-US"/>
              <a:pPr>
                <a:defRPr/>
              </a:pPr>
              <a:t>‹#›</a:t>
            </a:fld>
            <a:endParaRPr lang="en-US" altLang="en-US"/>
          </a:p>
        </p:txBody>
      </p:sp>
    </p:spTree>
    <p:extLst>
      <p:ext uri="{BB962C8B-B14F-4D97-AF65-F5344CB8AC3E}">
        <p14:creationId xmlns:p14="http://schemas.microsoft.com/office/powerpoint/2010/main" val="270315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p:txBody>
          <a:bodyPr/>
          <a:lstStyle>
            <a:lvl1pPr>
              <a:defRPr/>
            </a:lvl1pPr>
          </a:lstStyle>
          <a:p>
            <a:pPr>
              <a:defRPr/>
            </a:pPr>
            <a:fld id="{E0AB31BF-93C7-4DDE-811E-B1E4F9630502}" type="datetime1">
              <a:rPr lang="en-US"/>
              <a:pPr>
                <a:defRPr/>
              </a:pPr>
              <a:t>12/20/2017</a:t>
            </a:fld>
            <a:endParaRPr lang="en-US"/>
          </a:p>
        </p:txBody>
      </p:sp>
      <p:sp>
        <p:nvSpPr>
          <p:cNvPr id="8"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9" name="Slayt Numarası Yer Tutucusu 5"/>
          <p:cNvSpPr>
            <a:spLocks noGrp="1"/>
          </p:cNvSpPr>
          <p:nvPr>
            <p:ph type="sldNum" sz="quarter" idx="12"/>
          </p:nvPr>
        </p:nvSpPr>
        <p:spPr/>
        <p:txBody>
          <a:bodyPr/>
          <a:lstStyle>
            <a:lvl1pPr>
              <a:defRPr/>
            </a:lvl1pPr>
          </a:lstStyle>
          <a:p>
            <a:pPr>
              <a:defRPr/>
            </a:pPr>
            <a:fld id="{C120F883-05F4-4A8C-93DA-FAED0F3398FC}" type="slidenum">
              <a:rPr lang="en-US" altLang="en-US"/>
              <a:pPr>
                <a:defRPr/>
              </a:pPr>
              <a:t>‹#›</a:t>
            </a:fld>
            <a:endParaRPr lang="en-US" altLang="en-US"/>
          </a:p>
        </p:txBody>
      </p:sp>
    </p:spTree>
    <p:extLst>
      <p:ext uri="{BB962C8B-B14F-4D97-AF65-F5344CB8AC3E}">
        <p14:creationId xmlns:p14="http://schemas.microsoft.com/office/powerpoint/2010/main" val="273663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3"/>
          <p:cNvSpPr>
            <a:spLocks noGrp="1"/>
          </p:cNvSpPr>
          <p:nvPr>
            <p:ph type="dt" sz="half" idx="10"/>
          </p:nvPr>
        </p:nvSpPr>
        <p:spPr/>
        <p:txBody>
          <a:bodyPr/>
          <a:lstStyle>
            <a:lvl1pPr>
              <a:defRPr/>
            </a:lvl1pPr>
          </a:lstStyle>
          <a:p>
            <a:pPr>
              <a:defRPr/>
            </a:pPr>
            <a:fld id="{1EA9C07B-8577-42A2-9E9B-2370A60EE7D0}" type="datetime1">
              <a:rPr lang="en-US"/>
              <a:pPr>
                <a:defRPr/>
              </a:pPr>
              <a:t>12/20/2017</a:t>
            </a:fld>
            <a:endParaRPr lang="en-US"/>
          </a:p>
        </p:txBody>
      </p:sp>
      <p:sp>
        <p:nvSpPr>
          <p:cNvPr id="4"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5" name="Slayt Numarası Yer Tutucusu 5"/>
          <p:cNvSpPr>
            <a:spLocks noGrp="1"/>
          </p:cNvSpPr>
          <p:nvPr>
            <p:ph type="sldNum" sz="quarter" idx="12"/>
          </p:nvPr>
        </p:nvSpPr>
        <p:spPr/>
        <p:txBody>
          <a:bodyPr/>
          <a:lstStyle>
            <a:lvl1pPr>
              <a:defRPr/>
            </a:lvl1pPr>
          </a:lstStyle>
          <a:p>
            <a:pPr>
              <a:defRPr/>
            </a:pPr>
            <a:fld id="{539407B0-9953-4E58-BA51-7CC3CAD91E0F}" type="slidenum">
              <a:rPr lang="en-US" altLang="en-US"/>
              <a:pPr>
                <a:defRPr/>
              </a:pPr>
              <a:t>‹#›</a:t>
            </a:fld>
            <a:endParaRPr lang="en-US" altLang="en-US"/>
          </a:p>
        </p:txBody>
      </p:sp>
    </p:spTree>
    <p:extLst>
      <p:ext uri="{BB962C8B-B14F-4D97-AF65-F5344CB8AC3E}">
        <p14:creationId xmlns:p14="http://schemas.microsoft.com/office/powerpoint/2010/main" val="52638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80A489D-5C1C-4D0C-8306-60EE3E6C5681}" type="datetime1">
              <a:rPr lang="en-US"/>
              <a:pPr>
                <a:defRPr/>
              </a:pPr>
              <a:t>12/20/2017</a:t>
            </a:fld>
            <a:endParaRPr lang="en-US"/>
          </a:p>
        </p:txBody>
      </p:sp>
      <p:sp>
        <p:nvSpPr>
          <p:cNvPr id="3"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4" name="Slayt Numarası Yer Tutucusu 5"/>
          <p:cNvSpPr>
            <a:spLocks noGrp="1"/>
          </p:cNvSpPr>
          <p:nvPr>
            <p:ph type="sldNum" sz="quarter" idx="12"/>
          </p:nvPr>
        </p:nvSpPr>
        <p:spPr/>
        <p:txBody>
          <a:bodyPr/>
          <a:lstStyle>
            <a:lvl1pPr>
              <a:defRPr/>
            </a:lvl1pPr>
          </a:lstStyle>
          <a:p>
            <a:pPr>
              <a:defRPr/>
            </a:pPr>
            <a:fld id="{4C870675-F360-41E8-BF04-80D239295357}" type="slidenum">
              <a:rPr lang="en-US" altLang="en-US"/>
              <a:pPr>
                <a:defRPr/>
              </a:pPr>
              <a:t>‹#›</a:t>
            </a:fld>
            <a:endParaRPr lang="en-US" altLang="en-US"/>
          </a:p>
        </p:txBody>
      </p:sp>
    </p:spTree>
    <p:extLst>
      <p:ext uri="{BB962C8B-B14F-4D97-AF65-F5344CB8AC3E}">
        <p14:creationId xmlns:p14="http://schemas.microsoft.com/office/powerpoint/2010/main" val="416478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F2C9ED1E-796C-4E09-A680-F4516A299397}" type="datetime1">
              <a:rPr lang="en-US"/>
              <a:pPr>
                <a:defRPr/>
              </a:pPr>
              <a:t>12/20/2017</a:t>
            </a:fld>
            <a:endParaRPr lang="en-US"/>
          </a:p>
        </p:txBody>
      </p:sp>
      <p:sp>
        <p:nvSpPr>
          <p:cNvPr id="6"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7" name="Slayt Numarası Yer Tutucusu 5"/>
          <p:cNvSpPr>
            <a:spLocks noGrp="1"/>
          </p:cNvSpPr>
          <p:nvPr>
            <p:ph type="sldNum" sz="quarter" idx="12"/>
          </p:nvPr>
        </p:nvSpPr>
        <p:spPr/>
        <p:txBody>
          <a:bodyPr/>
          <a:lstStyle>
            <a:lvl1pPr>
              <a:defRPr/>
            </a:lvl1pPr>
          </a:lstStyle>
          <a:p>
            <a:pPr>
              <a:defRPr/>
            </a:pPr>
            <a:fld id="{7A14F493-9025-458D-9157-4CE11DAE296B}" type="slidenum">
              <a:rPr lang="en-US" altLang="en-US"/>
              <a:pPr>
                <a:defRPr/>
              </a:pPr>
              <a:t>‹#›</a:t>
            </a:fld>
            <a:endParaRPr lang="en-US" altLang="en-US"/>
          </a:p>
        </p:txBody>
      </p:sp>
    </p:spTree>
    <p:extLst>
      <p:ext uri="{BB962C8B-B14F-4D97-AF65-F5344CB8AC3E}">
        <p14:creationId xmlns:p14="http://schemas.microsoft.com/office/powerpoint/2010/main" val="131353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F155F9FB-0D6F-4637-85CF-01240700CAD2}" type="datetime1">
              <a:rPr lang="en-US"/>
              <a:pPr>
                <a:defRPr/>
              </a:pPr>
              <a:t>12/20/2017</a:t>
            </a:fld>
            <a:endParaRPr lang="en-US"/>
          </a:p>
        </p:txBody>
      </p:sp>
      <p:sp>
        <p:nvSpPr>
          <p:cNvPr id="6" name="Altbilgi Yer Tutucusu 4"/>
          <p:cNvSpPr>
            <a:spLocks noGrp="1"/>
          </p:cNvSpPr>
          <p:nvPr>
            <p:ph type="ftr" sz="quarter" idx="11"/>
          </p:nvPr>
        </p:nvSpPr>
        <p:spPr/>
        <p:txBody>
          <a:bodyPr/>
          <a:lstStyle>
            <a:lvl1pPr>
              <a:defRPr/>
            </a:lvl1pPr>
          </a:lstStyle>
          <a:p>
            <a:pPr>
              <a:defRPr/>
            </a:pPr>
            <a:r>
              <a:rPr lang="tr-TR"/>
              <a:t>MEF University - EE308 Digital Electronics, Tuba Ayhan</a:t>
            </a:r>
          </a:p>
        </p:txBody>
      </p:sp>
      <p:sp>
        <p:nvSpPr>
          <p:cNvPr id="7" name="Slayt Numarası Yer Tutucusu 5"/>
          <p:cNvSpPr>
            <a:spLocks noGrp="1"/>
          </p:cNvSpPr>
          <p:nvPr>
            <p:ph type="sldNum" sz="quarter" idx="12"/>
          </p:nvPr>
        </p:nvSpPr>
        <p:spPr/>
        <p:txBody>
          <a:bodyPr/>
          <a:lstStyle>
            <a:lvl1pPr>
              <a:defRPr/>
            </a:lvl1pPr>
          </a:lstStyle>
          <a:p>
            <a:pPr>
              <a:defRPr/>
            </a:pPr>
            <a:fld id="{D7897721-8838-4276-8534-D40D82A0AA0A}" type="slidenum">
              <a:rPr lang="en-US" altLang="en-US"/>
              <a:pPr>
                <a:defRPr/>
              </a:pPr>
              <a:t>‹#›</a:t>
            </a:fld>
            <a:endParaRPr lang="en-US" altLang="en-US"/>
          </a:p>
        </p:txBody>
      </p:sp>
    </p:spTree>
    <p:extLst>
      <p:ext uri="{BB962C8B-B14F-4D97-AF65-F5344CB8AC3E}">
        <p14:creationId xmlns:p14="http://schemas.microsoft.com/office/powerpoint/2010/main" val="341959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1027"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F376C5C-CCD2-452C-B650-72C071B729D1}" type="datetime1">
              <a:rPr lang="en-US"/>
              <a:pPr>
                <a:defRPr/>
              </a:pPr>
              <a:t>12/20/2017</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r>
              <a:rPr lang="tr-TR"/>
              <a:t>MEF University - EE308 Digital Electronics, Tuba Ayhan</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2E03E25-367B-4EF1-9A0A-B05461FA3E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3.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Unvan 1"/>
          <p:cNvSpPr>
            <a:spLocks noGrp="1"/>
          </p:cNvSpPr>
          <p:nvPr>
            <p:ph type="ctrTitle"/>
          </p:nvPr>
        </p:nvSpPr>
        <p:spPr/>
        <p:txBody>
          <a:bodyPr/>
          <a:lstStyle/>
          <a:p>
            <a:pPr eaLnBrk="1" hangingPunct="1">
              <a:defRPr/>
            </a:pPr>
            <a:r>
              <a:rPr lang="en-US" dirty="0" err="1"/>
              <a:t>Nanoelektronik</a:t>
            </a:r>
            <a:r>
              <a:rPr lang="en-US" dirty="0"/>
              <a:t> </a:t>
            </a:r>
            <a:r>
              <a:rPr lang="en-US" dirty="0" err="1"/>
              <a:t>ve</a:t>
            </a:r>
            <a:r>
              <a:rPr lang="en-US" dirty="0"/>
              <a:t> </a:t>
            </a:r>
            <a:r>
              <a:rPr lang="en-US" dirty="0" err="1"/>
              <a:t>Yeni</a:t>
            </a:r>
            <a:r>
              <a:rPr lang="en-US" dirty="0"/>
              <a:t> </a:t>
            </a:r>
            <a:r>
              <a:rPr lang="en-US" dirty="0" err="1"/>
              <a:t>Hesaplama</a:t>
            </a:r>
            <a:r>
              <a:rPr lang="en-US" dirty="0"/>
              <a:t> </a:t>
            </a:r>
            <a:r>
              <a:rPr lang="en-US" dirty="0" err="1"/>
              <a:t>Teknikleri</a:t>
            </a:r>
            <a:endParaRPr lang="en-US" altLang="en-US" dirty="0" smtClean="0">
              <a:solidFill>
                <a:srgbClr val="1F4E79"/>
              </a:solidFill>
            </a:endParaRPr>
          </a:p>
        </p:txBody>
      </p:sp>
      <p:sp>
        <p:nvSpPr>
          <p:cNvPr id="67586" name="Alt Başlık 2"/>
          <p:cNvSpPr>
            <a:spLocks noGrp="1"/>
          </p:cNvSpPr>
          <p:nvPr>
            <p:ph type="subTitle" idx="1"/>
          </p:nvPr>
        </p:nvSpPr>
        <p:spPr/>
        <p:txBody>
          <a:bodyPr/>
          <a:lstStyle/>
          <a:p>
            <a:pPr eaLnBrk="1" hangingPunct="1">
              <a:buFont typeface="Arial" charset="0"/>
              <a:buNone/>
              <a:defRPr/>
            </a:pPr>
            <a:r>
              <a:rPr lang="tr-TR" dirty="0" smtClean="0"/>
              <a:t>Tuba Ayhan</a:t>
            </a:r>
          </a:p>
          <a:p>
            <a:pPr eaLnBrk="1" hangingPunct="1">
              <a:buFont typeface="Arial" charset="0"/>
              <a:buNone/>
              <a:defRPr/>
            </a:pPr>
            <a:r>
              <a:rPr lang="tr-TR" dirty="0" smtClean="0"/>
              <a:t>EU </a:t>
            </a:r>
            <a:r>
              <a:rPr lang="tr-TR" dirty="0" err="1" smtClean="0"/>
              <a:t>Night</a:t>
            </a:r>
            <a:r>
              <a:rPr lang="tr-TR" dirty="0" smtClean="0"/>
              <a:t> – 29 Eylül 2017</a:t>
            </a:r>
            <a:endParaRPr lang="en-US" dirty="0" smtClean="0"/>
          </a:p>
        </p:txBody>
      </p:sp>
      <p:sp>
        <p:nvSpPr>
          <p:cNvPr id="6148" name="Alt Başlık 2"/>
          <p:cNvSpPr>
            <a:spLocks/>
          </p:cNvSpPr>
          <p:nvPr/>
        </p:nvSpPr>
        <p:spPr bwMode="auto">
          <a:xfrm>
            <a:off x="1524000" y="4716463"/>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tr-TR" altLang="en-US" sz="4000">
                <a:solidFill>
                  <a:srgbClr val="1F4E79"/>
                </a:solidFill>
              </a:rPr>
              <a:t>«Hesaplamanın yakın tarihi»</a:t>
            </a:r>
            <a:endParaRPr lang="en-US" altLang="en-US" sz="4000">
              <a:solidFill>
                <a:srgbClr val="1F4E79"/>
              </a:solidFill>
            </a:endParaRPr>
          </a:p>
        </p:txBody>
      </p:sp>
      <p:pic>
        <p:nvPicPr>
          <p:cNvPr id="5" name="Resim 4"/>
          <p:cNvPicPr>
            <a:picLocks noChangeAspect="1"/>
          </p:cNvPicPr>
          <p:nvPr/>
        </p:nvPicPr>
        <p:blipFill>
          <a:blip r:embed="rId3"/>
          <a:stretch>
            <a:fillRect/>
          </a:stretch>
        </p:blipFill>
        <p:spPr>
          <a:xfrm>
            <a:off x="3460750" y="331904"/>
            <a:ext cx="5149850" cy="13050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tr-TR" altLang="en-US" dirty="0" err="1" smtClean="0">
                <a:solidFill>
                  <a:schemeClr val="accent1">
                    <a:lumMod val="50000"/>
                  </a:schemeClr>
                </a:solidFill>
              </a:rPr>
              <a:t>Transistör</a:t>
            </a:r>
            <a:r>
              <a:rPr lang="tr-TR" altLang="en-US" dirty="0" smtClean="0">
                <a:solidFill>
                  <a:schemeClr val="accent1">
                    <a:lumMod val="50000"/>
                  </a:schemeClr>
                </a:solidFill>
              </a:rPr>
              <a:t> devrimi!</a:t>
            </a:r>
          </a:p>
        </p:txBody>
      </p:sp>
      <p:sp>
        <p:nvSpPr>
          <p:cNvPr id="16387" name="Rectangle 3"/>
          <p:cNvSpPr>
            <a:spLocks noGrp="1"/>
          </p:cNvSpPr>
          <p:nvPr>
            <p:ph type="body" idx="4294967295"/>
          </p:nvPr>
        </p:nvSpPr>
        <p:spPr/>
        <p:txBody>
          <a:bodyPr/>
          <a:lstStyle/>
          <a:p>
            <a:endParaRPr lang="tr-TR" altLang="en-US" smtClean="0"/>
          </a:p>
        </p:txBody>
      </p:sp>
      <p:pic>
        <p:nvPicPr>
          <p:cNvPr id="16388" name="Picture 2" descr="http://www.sciencemuseum.org.uk/HoMImages/Components/1075/107541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838" y="1789113"/>
            <a:ext cx="580231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endParaRPr lang="tr-TR" altLang="en-US" smtClean="0"/>
          </a:p>
        </p:txBody>
      </p:sp>
      <p:sp>
        <p:nvSpPr>
          <p:cNvPr id="17411" name="Rectangle 3"/>
          <p:cNvSpPr>
            <a:spLocks noGrp="1"/>
          </p:cNvSpPr>
          <p:nvPr>
            <p:ph type="body" idx="4294967295"/>
          </p:nvPr>
        </p:nvSpPr>
        <p:spPr/>
        <p:txBody>
          <a:bodyPr/>
          <a:lstStyle/>
          <a:p>
            <a:endParaRPr lang="tr-TR" altLang="en-US" smtClean="0"/>
          </a:p>
        </p:txBody>
      </p:sp>
      <p:pic>
        <p:nvPicPr>
          <p:cNvPr id="17412" name="Picture 2" descr="File:PPTMooresLaw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460375"/>
            <a:ext cx="6188075"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solidFill>
                  <a:schemeClr val="accent1">
                    <a:lumMod val="50000"/>
                  </a:schemeClr>
                </a:solidFill>
              </a:rPr>
              <a:t>Hesaplama başarımını nasıl arttırırız?</a:t>
            </a:r>
            <a:endParaRPr lang="en-US" dirty="0">
              <a:solidFill>
                <a:schemeClr val="accent1">
                  <a:lumMod val="50000"/>
                </a:schemeClr>
              </a:solidFill>
            </a:endParaRPr>
          </a:p>
        </p:txBody>
      </p:sp>
      <p:sp>
        <p:nvSpPr>
          <p:cNvPr id="5" name="Metin Yer Tutucusu 4"/>
          <p:cNvSpPr>
            <a:spLocks noGrp="1"/>
          </p:cNvSpPr>
          <p:nvPr>
            <p:ph type="body" idx="1"/>
          </p:nvPr>
        </p:nvSpPr>
        <p:spPr/>
        <p:txBody>
          <a:bodyPr/>
          <a:lstStyle/>
          <a:p>
            <a:endParaRPr lang="en-US"/>
          </a:p>
        </p:txBody>
      </p:sp>
    </p:spTree>
    <p:extLst>
      <p:ext uri="{BB962C8B-B14F-4D97-AF65-F5344CB8AC3E}">
        <p14:creationId xmlns:p14="http://schemas.microsoft.com/office/powerpoint/2010/main" val="3778857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Yüksek başarımlı hesaplama </a:t>
            </a:r>
            <a:endParaRPr lang="en-US" dirty="0"/>
          </a:p>
        </p:txBody>
      </p:sp>
      <p:pic>
        <p:nvPicPr>
          <p:cNvPr id="18435" name="İçerik Yer Tutucusu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939925" y="3886200"/>
            <a:ext cx="1590675" cy="2381250"/>
          </a:xfrm>
        </p:spPr>
      </p:pic>
      <p:graphicFrame>
        <p:nvGraphicFramePr>
          <p:cNvPr id="18436" name="Nesne 3"/>
          <p:cNvGraphicFramePr>
            <a:graphicFrameLocks noChangeAspect="1"/>
          </p:cNvGraphicFramePr>
          <p:nvPr/>
        </p:nvGraphicFramePr>
        <p:xfrm>
          <a:off x="1457325" y="1477963"/>
          <a:ext cx="9277350" cy="2095500"/>
        </p:xfrm>
        <a:graphic>
          <a:graphicData uri="http://schemas.openxmlformats.org/presentationml/2006/ole">
            <mc:AlternateContent xmlns:mc="http://schemas.openxmlformats.org/markup-compatibility/2006">
              <mc:Choice xmlns:v="urn:schemas-microsoft-com:vml" Requires="v">
                <p:oleObj spid="_x0000_s18472" name="Bitmap Image" r:id="rId5" imgW="0" imgH="0" progId="Paint.Picture">
                  <p:embed/>
                </p:oleObj>
              </mc:Choice>
              <mc:Fallback>
                <p:oleObj name="Bitmap Image" r:id="rId5" imgW="0" imgH="0" progId="Paint.Picture">
                  <p:embed/>
                  <p:pic>
                    <p:nvPicPr>
                      <p:cNvPr id="0" name="Nesn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1477963"/>
                        <a:ext cx="92773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7" name="Resim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40175" y="3886200"/>
            <a:ext cx="10001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49875" y="3913188"/>
            <a:ext cx="13620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Resim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23113" y="3848100"/>
            <a:ext cx="12287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Resim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66175" y="3886200"/>
            <a:ext cx="13620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Karmaşık hesaplama örnekleri</a:t>
            </a:r>
            <a:endParaRPr lang="en-US" dirty="0"/>
          </a:p>
        </p:txBody>
      </p:sp>
      <p:sp>
        <p:nvSpPr>
          <p:cNvPr id="20483" name="İçerik Yer Tutucusu 2"/>
          <p:cNvSpPr>
            <a:spLocks noGrp="1"/>
          </p:cNvSpPr>
          <p:nvPr>
            <p:ph idx="1"/>
          </p:nvPr>
        </p:nvSpPr>
        <p:spPr/>
        <p:txBody>
          <a:bodyPr/>
          <a:lstStyle/>
          <a:p>
            <a:r>
              <a:rPr lang="tr-TR" altLang="en-US" smtClean="0"/>
              <a:t>Evreni anlamak – atom altı parçacıkların modellenmesi </a:t>
            </a:r>
          </a:p>
          <a:p>
            <a:r>
              <a:rPr lang="tr-TR" altLang="en-US" smtClean="0"/>
              <a:t>Kelebek etkisi ve hava tahmini</a:t>
            </a:r>
          </a:p>
          <a:p>
            <a:r>
              <a:rPr lang="tr-TR" altLang="en-US" smtClean="0"/>
              <a:t>Sismik hareketlerin analizi</a:t>
            </a:r>
          </a:p>
          <a:p>
            <a:r>
              <a:rPr lang="tr-TR" altLang="en-US" smtClean="0"/>
              <a:t>Tıbbi araştırmalar – modelleme</a:t>
            </a:r>
          </a:p>
          <a:p>
            <a:r>
              <a:rPr lang="tr-TR" altLang="en-US" smtClean="0"/>
              <a:t>Makine öğrenmesi </a:t>
            </a:r>
          </a:p>
          <a:p>
            <a:r>
              <a:rPr lang="tr-TR" altLang="en-US" smtClean="0"/>
              <a:t>Görüntü işleme </a:t>
            </a:r>
          </a:p>
          <a:p>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Yüksek başarımlı hesaplama örnekleri</a:t>
            </a:r>
            <a:endParaRPr lang="en-US" dirty="0"/>
          </a:p>
        </p:txBody>
      </p:sp>
      <p:sp>
        <p:nvSpPr>
          <p:cNvPr id="3" name="İçerik Yer Tutucusu 2"/>
          <p:cNvSpPr>
            <a:spLocks noGrp="1"/>
          </p:cNvSpPr>
          <p:nvPr>
            <p:ph idx="1"/>
          </p:nvPr>
        </p:nvSpPr>
        <p:spPr/>
        <p:txBody>
          <a:bodyPr/>
          <a:lstStyle/>
          <a:p>
            <a:pPr>
              <a:defRPr/>
            </a:pPr>
            <a:r>
              <a:rPr lang="tr-TR" dirty="0" smtClean="0">
                <a:solidFill>
                  <a:schemeClr val="bg2">
                    <a:lumMod val="90000"/>
                  </a:schemeClr>
                </a:solidFill>
              </a:rPr>
              <a:t>Evreni anlamak – atom altı parçacıkların modellenmesi </a:t>
            </a:r>
          </a:p>
          <a:p>
            <a:pPr>
              <a:defRPr/>
            </a:pPr>
            <a:r>
              <a:rPr lang="tr-TR" dirty="0" smtClean="0">
                <a:solidFill>
                  <a:schemeClr val="bg2">
                    <a:lumMod val="90000"/>
                  </a:schemeClr>
                </a:solidFill>
              </a:rPr>
              <a:t>Kelebek etkisi ve hava tahmini</a:t>
            </a:r>
          </a:p>
          <a:p>
            <a:pPr>
              <a:defRPr/>
            </a:pPr>
            <a:r>
              <a:rPr lang="tr-TR" dirty="0" smtClean="0">
                <a:solidFill>
                  <a:schemeClr val="bg2">
                    <a:lumMod val="90000"/>
                  </a:schemeClr>
                </a:solidFill>
              </a:rPr>
              <a:t>Sismik hareketlerin analizi</a:t>
            </a:r>
          </a:p>
          <a:p>
            <a:pPr>
              <a:defRPr/>
            </a:pPr>
            <a:r>
              <a:rPr lang="tr-TR" dirty="0" smtClean="0">
                <a:solidFill>
                  <a:schemeClr val="bg2">
                    <a:lumMod val="90000"/>
                  </a:schemeClr>
                </a:solidFill>
              </a:rPr>
              <a:t>Tıbbi araştırmalar – modelleme</a:t>
            </a:r>
          </a:p>
          <a:p>
            <a:pPr>
              <a:defRPr/>
            </a:pPr>
            <a:r>
              <a:rPr lang="tr-TR" dirty="0" smtClean="0"/>
              <a:t>Makine öğrenmesi </a:t>
            </a:r>
          </a:p>
          <a:p>
            <a:pPr>
              <a:defRPr/>
            </a:pPr>
            <a:r>
              <a:rPr lang="tr-TR" dirty="0" smtClean="0"/>
              <a:t>Görüntü işleme </a:t>
            </a:r>
          </a:p>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Örnek: Derin öğrenme ile görüntü tanıma</a:t>
            </a:r>
            <a:endParaRPr lang="en-US" dirty="0"/>
          </a:p>
        </p:txBody>
      </p:sp>
      <p:pic>
        <p:nvPicPr>
          <p:cNvPr id="22531"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l="4391" t="14442" r="6219" b="13536"/>
          <a:stretch>
            <a:fillRect/>
          </a:stretch>
        </p:blipFill>
        <p:spPr>
          <a:xfrm>
            <a:off x="1292225" y="1446213"/>
            <a:ext cx="9383713" cy="4254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a:t>Örnek: Derin öğrenme ile görüntü tanıma</a:t>
            </a: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85850" y="1528763"/>
            <a:ext cx="4191000" cy="380682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620838"/>
            <a:ext cx="451643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4792663"/>
            <a:ext cx="810736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a:t>Örnek: Derin öğrenme ile görüntü tanıma</a:t>
            </a:r>
            <a:endParaRPr lang="en-US" dirty="0"/>
          </a:p>
        </p:txBody>
      </p:sp>
      <p:pic>
        <p:nvPicPr>
          <p:cNvPr id="24579"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516063"/>
            <a:ext cx="56419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3050" y="2324100"/>
            <a:ext cx="49545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Derin öğrenme ile görüntü tanımanın maliyeti</a:t>
            </a:r>
            <a:endParaRPr lang="en-US" dirty="0"/>
          </a:p>
        </p:txBody>
      </p:sp>
      <p:pic>
        <p:nvPicPr>
          <p:cNvPr id="25603"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3200" y="1739900"/>
            <a:ext cx="3827463" cy="4351338"/>
          </a:xfrm>
        </p:spPr>
      </p:pic>
      <p:sp>
        <p:nvSpPr>
          <p:cNvPr id="5" name="Metin kutusu 4"/>
          <p:cNvSpPr txBox="1"/>
          <p:nvPr/>
        </p:nvSpPr>
        <p:spPr>
          <a:xfrm>
            <a:off x="426720" y="6135588"/>
            <a:ext cx="7083552" cy="369332"/>
          </a:xfrm>
          <a:prstGeom prst="rect">
            <a:avLst/>
          </a:prstGeom>
          <a:noFill/>
        </p:spPr>
        <p:txBody>
          <a:bodyPr wrap="square">
            <a:spAutoFit/>
          </a:bodyPr>
          <a:lstStyle/>
          <a:p>
            <a:pPr>
              <a:defRPr/>
            </a:pPr>
            <a:r>
              <a:rPr lang="tr-TR" dirty="0"/>
              <a:t>FLOP: </a:t>
            </a:r>
            <a:r>
              <a:rPr lang="tr-TR" dirty="0" err="1"/>
              <a:t>Floating</a:t>
            </a:r>
            <a:r>
              <a:rPr lang="tr-TR" dirty="0"/>
              <a:t> </a:t>
            </a:r>
            <a:r>
              <a:rPr lang="tr-TR" dirty="0" err="1"/>
              <a:t>point</a:t>
            </a:r>
            <a:r>
              <a:rPr lang="tr-TR" dirty="0"/>
              <a:t> </a:t>
            </a:r>
            <a:r>
              <a:rPr lang="tr-TR" dirty="0" err="1"/>
              <a:t>operation</a:t>
            </a:r>
            <a:r>
              <a:rPr lang="tr-TR" dirty="0"/>
              <a:t> </a:t>
            </a:r>
            <a:r>
              <a:rPr lang="tr-TR" dirty="0" smtClean="0"/>
              <a:t>– toplama ve çarpma işlemleri </a:t>
            </a:r>
            <a:endParaRPr lang="tr-TR" dirty="0"/>
          </a:p>
        </p:txBody>
      </p:sp>
      <p:sp>
        <p:nvSpPr>
          <p:cNvPr id="25606" name="Dikdörtgen 6"/>
          <p:cNvSpPr>
            <a:spLocks noChangeArrowheads="1"/>
          </p:cNvSpPr>
          <p:nvPr/>
        </p:nvSpPr>
        <p:spPr bwMode="auto">
          <a:xfrm>
            <a:off x="6468355" y="4664774"/>
            <a:ext cx="3196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i="1" dirty="0" smtClean="0">
                <a:latin typeface="Arial" panose="020B0604020202020204" pitchFamily="34" charset="0"/>
              </a:rPr>
              <a:t>Telefon bataryası ~</a:t>
            </a:r>
            <a:r>
              <a:rPr lang="en-US" altLang="en-US" sz="1800" dirty="0" smtClean="0">
                <a:latin typeface="Arial" panose="020B0604020202020204" pitchFamily="34" charset="0"/>
              </a:rPr>
              <a:t> </a:t>
            </a:r>
            <a:r>
              <a:rPr lang="tr-TR" altLang="en-US" sz="1800" dirty="0" smtClean="0">
                <a:latin typeface="Arial" panose="020B0604020202020204" pitchFamily="34" charset="0"/>
              </a:rPr>
              <a:t>2000m</a:t>
            </a:r>
            <a:r>
              <a:rPr lang="en-US" altLang="en-US" sz="1800" i="1" dirty="0" smtClean="0">
                <a:latin typeface="Arial" panose="020B0604020202020204" pitchFamily="34" charset="0"/>
              </a:rPr>
              <a:t>Ah</a:t>
            </a:r>
            <a:endParaRPr lang="tr-TR" altLang="en-US" sz="1800" i="1" dirty="0" smtClean="0">
              <a:latin typeface="Arial" panose="020B0604020202020204" pitchFamily="34" charset="0"/>
            </a:endParaRPr>
          </a:p>
          <a:p>
            <a:pPr>
              <a:lnSpc>
                <a:spcPct val="100000"/>
              </a:lnSpc>
              <a:spcBef>
                <a:spcPct val="0"/>
              </a:spcBef>
              <a:buFontTx/>
              <a:buNone/>
            </a:pPr>
            <a:r>
              <a:rPr lang="tr-TR" altLang="en-US" sz="1800" i="1" dirty="0" smtClean="0">
                <a:latin typeface="Arial" panose="020B0604020202020204" pitchFamily="34" charset="0"/>
              </a:rPr>
              <a:t>Laptop bataryası ~80Wh</a:t>
            </a:r>
            <a:endParaRPr lang="en-US" altLang="en-US" sz="1800" dirty="0">
              <a:latin typeface="Arial" panose="020B0604020202020204" pitchFamily="34" charset="0"/>
            </a:endParaRPr>
          </a:p>
        </p:txBody>
      </p:sp>
      <p:grpSp>
        <p:nvGrpSpPr>
          <p:cNvPr id="6" name="Grup 5"/>
          <p:cNvGrpSpPr/>
          <p:nvPr/>
        </p:nvGrpSpPr>
        <p:grpSpPr>
          <a:xfrm>
            <a:off x="4856725" y="2160652"/>
            <a:ext cx="7085720" cy="2031801"/>
            <a:chOff x="4734805" y="4257676"/>
            <a:chExt cx="7085720" cy="2031801"/>
          </a:xfrm>
        </p:grpSpPr>
        <p:grpSp>
          <p:nvGrpSpPr>
            <p:cNvPr id="3" name="Grup 2"/>
            <p:cNvGrpSpPr/>
            <p:nvPr/>
          </p:nvGrpSpPr>
          <p:grpSpPr>
            <a:xfrm>
              <a:off x="4734805" y="4257676"/>
              <a:ext cx="6540033" cy="1724024"/>
              <a:chOff x="5192005" y="4267201"/>
              <a:chExt cx="6540033" cy="1724024"/>
            </a:xfrm>
          </p:grpSpPr>
          <p:pic>
            <p:nvPicPr>
              <p:cNvPr id="25605" name="Resim 5"/>
              <p:cNvPicPr>
                <a:picLocks noChangeAspect="1"/>
              </p:cNvPicPr>
              <p:nvPr/>
            </p:nvPicPr>
            <p:blipFill rotWithShape="1">
              <a:blip r:embed="rId4">
                <a:extLst>
                  <a:ext uri="{28A0092B-C50C-407E-A947-70E740481C1C}">
                    <a14:useLocalDpi xmlns:a14="http://schemas.microsoft.com/office/drawing/2010/main" val="0"/>
                  </a:ext>
                </a:extLst>
              </a:blip>
              <a:srcRect r="70709" b="44039"/>
              <a:stretch/>
            </p:blipFill>
            <p:spPr bwMode="auto">
              <a:xfrm>
                <a:off x="5192005" y="4267201"/>
                <a:ext cx="3880066"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5"/>
              <p:cNvPicPr>
                <a:picLocks noChangeAspect="1"/>
              </p:cNvPicPr>
              <p:nvPr/>
            </p:nvPicPr>
            <p:blipFill rotWithShape="1">
              <a:blip r:embed="rId4">
                <a:extLst>
                  <a:ext uri="{28A0092B-C50C-407E-A947-70E740481C1C}">
                    <a14:useLocalDpi xmlns:a14="http://schemas.microsoft.com/office/drawing/2010/main" val="0"/>
                  </a:ext>
                </a:extLst>
              </a:blip>
              <a:srcRect l="79920" b="44039"/>
              <a:stretch/>
            </p:blipFill>
            <p:spPr bwMode="auto">
              <a:xfrm>
                <a:off x="9072071" y="4267201"/>
                <a:ext cx="2659967"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Metin kutusu 3"/>
            <p:cNvSpPr txBox="1"/>
            <p:nvPr/>
          </p:nvSpPr>
          <p:spPr>
            <a:xfrm>
              <a:off x="9182100" y="5981700"/>
              <a:ext cx="2638425" cy="307777"/>
            </a:xfrm>
            <a:prstGeom prst="rect">
              <a:avLst/>
            </a:prstGeom>
            <a:noFill/>
          </p:spPr>
          <p:txBody>
            <a:bodyPr wrap="square" rtlCol="0">
              <a:spAutoFit/>
            </a:bodyPr>
            <a:lstStyle/>
            <a:p>
              <a:r>
                <a:rPr lang="tr-TR" sz="1400" i="1" dirty="0" smtClean="0"/>
                <a:t>Kaynak: NVIDIA, 2015</a:t>
              </a:r>
              <a:endParaRPr lang="en-US" sz="1400" i="1"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Hesaplamanın uzak tarihi – Abaküs</a:t>
            </a:r>
            <a:endParaRPr lang="en-US" dirty="0"/>
          </a:p>
        </p:txBody>
      </p:sp>
      <p:sp>
        <p:nvSpPr>
          <p:cNvPr id="8195" name="Dikdörtgen 4"/>
          <p:cNvSpPr>
            <a:spLocks noChangeArrowheads="1"/>
          </p:cNvSpPr>
          <p:nvPr/>
        </p:nvSpPr>
        <p:spPr bwMode="auto">
          <a:xfrm>
            <a:off x="1393825" y="1474788"/>
            <a:ext cx="342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b="1">
                <a:latin typeface="Arial" panose="020B0604020202020204" pitchFamily="34" charset="0"/>
              </a:rPr>
              <a:t>Inka uygarlığı </a:t>
            </a:r>
            <a:endParaRPr lang="en-US" altLang="en-US" sz="1800">
              <a:latin typeface="Arial" panose="020B0604020202020204" pitchFamily="34" charset="0"/>
            </a:endParaRPr>
          </a:p>
        </p:txBody>
      </p:sp>
      <p:pic>
        <p:nvPicPr>
          <p:cNvPr id="819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993900"/>
            <a:ext cx="49085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9550" y="1993900"/>
            <a:ext cx="39719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Dikdörtgen 7"/>
          <p:cNvSpPr>
            <a:spLocks noChangeArrowheads="1"/>
          </p:cNvSpPr>
          <p:nvPr/>
        </p:nvSpPr>
        <p:spPr bwMode="auto">
          <a:xfrm>
            <a:off x="7107238" y="1474788"/>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b="1">
                <a:latin typeface="Arial" panose="020B0604020202020204" pitchFamily="34" charset="0"/>
              </a:rPr>
              <a:t>Çin</a:t>
            </a:r>
            <a:endParaRPr lang="en-US" altLang="en-US" sz="1800">
              <a:latin typeface="Arial" panose="020B0604020202020204" pitchFamily="34" charset="0"/>
            </a:endParaRPr>
          </a:p>
        </p:txBody>
      </p:sp>
      <p:pic>
        <p:nvPicPr>
          <p:cNvPr id="8199"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66250" y="1993900"/>
            <a:ext cx="27940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Dikdörtgen 9"/>
          <p:cNvSpPr>
            <a:spLocks noChangeArrowheads="1"/>
          </p:cNvSpPr>
          <p:nvPr/>
        </p:nvSpPr>
        <p:spPr bwMode="auto">
          <a:xfrm>
            <a:off x="10233025" y="14747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b="1">
                <a:latin typeface="Arial" panose="020B0604020202020204" pitchFamily="34" charset="0"/>
              </a:rPr>
              <a:t>Rusya</a:t>
            </a:r>
            <a:endParaRPr lang="en-US" altLang="en-US" sz="1800">
              <a:latin typeface="Arial" panose="020B0604020202020204" pitchFamily="34" charset="0"/>
            </a:endParaRPr>
          </a:p>
        </p:txBody>
      </p:sp>
      <p:pic>
        <p:nvPicPr>
          <p:cNvPr id="8201" name="Resim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9088" y="5121275"/>
            <a:ext cx="37528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172748564"/>
              </p:ext>
            </p:extLst>
          </p:nvPr>
        </p:nvGraphicFramePr>
        <p:xfrm>
          <a:off x="9005082" y="1706245"/>
          <a:ext cx="2711456" cy="1112838"/>
        </p:xfrm>
        <a:graphic>
          <a:graphicData uri="http://schemas.openxmlformats.org/drawingml/2006/table">
            <a:tbl>
              <a:tblPr firstRow="1" bandRow="1">
                <a:tableStyleId>{5C22544A-7EE6-4342-B048-85BDC9FD1C3A}</a:tableStyleId>
              </a:tblPr>
              <a:tblGrid>
                <a:gridCol w="1473127"/>
                <a:gridCol w="1238329"/>
              </a:tblGrid>
              <a:tr h="370946">
                <a:tc gridSpan="2">
                  <a:txBody>
                    <a:bodyPr/>
                    <a:lstStyle/>
                    <a:p>
                      <a:pPr algn="ctr"/>
                      <a:r>
                        <a:rPr lang="tr-TR" sz="1800" dirty="0" smtClean="0"/>
                        <a:t>Güç: P</a:t>
                      </a:r>
                      <a:r>
                        <a:rPr lang="tr-TR" sz="1800" baseline="0" dirty="0" smtClean="0"/>
                        <a:t> = I x V</a:t>
                      </a:r>
                      <a:endParaRPr lang="en-US" sz="1800" dirty="0"/>
                    </a:p>
                  </a:txBody>
                  <a:tcPr marL="91447" marR="91447" marT="45733" marB="45733"/>
                </a:tc>
                <a:tc hMerge="1">
                  <a:txBody>
                    <a:bodyPr/>
                    <a:lstStyle/>
                    <a:p>
                      <a:endParaRPr lang="en-US" dirty="0"/>
                    </a:p>
                  </a:txBody>
                  <a:tcPr/>
                </a:tc>
              </a:tr>
              <a:tr h="370946">
                <a:tc>
                  <a:txBody>
                    <a:bodyPr/>
                    <a:lstStyle/>
                    <a:p>
                      <a:r>
                        <a:rPr lang="tr-TR" sz="1800" dirty="0" smtClean="0"/>
                        <a:t>Dinamik</a:t>
                      </a:r>
                      <a:r>
                        <a:rPr lang="tr-TR" sz="1800" baseline="0" dirty="0" smtClean="0"/>
                        <a:t> güç</a:t>
                      </a:r>
                      <a:endParaRPr lang="en-US" sz="1800" dirty="0"/>
                    </a:p>
                  </a:txBody>
                  <a:tcPr marL="91447" marR="91447" marT="45733" marB="45733"/>
                </a:tc>
                <a:tc>
                  <a:txBody>
                    <a:bodyPr/>
                    <a:lstStyle/>
                    <a:p>
                      <a:r>
                        <a:rPr lang="tr-TR" sz="1800" dirty="0" smtClean="0"/>
                        <a:t>Statik güç</a:t>
                      </a:r>
                      <a:endParaRPr lang="en-US" sz="1800" dirty="0"/>
                    </a:p>
                  </a:txBody>
                  <a:tcPr marL="91447" marR="91447" marT="45733" marB="45733"/>
                </a:tc>
              </a:tr>
              <a:tr h="370946">
                <a:tc>
                  <a:txBody>
                    <a:bodyPr/>
                    <a:lstStyle/>
                    <a:p>
                      <a:r>
                        <a:rPr lang="tr-TR" sz="1800" i="1" dirty="0" smtClean="0"/>
                        <a:t>f  </a:t>
                      </a:r>
                      <a:r>
                        <a:rPr lang="tr-TR" sz="1800" dirty="0" smtClean="0"/>
                        <a:t>C  V</a:t>
                      </a:r>
                      <a:r>
                        <a:rPr lang="tr-TR" sz="1800" baseline="-25000" dirty="0" smtClean="0"/>
                        <a:t>DD</a:t>
                      </a:r>
                      <a:r>
                        <a:rPr lang="tr-TR" sz="1800" baseline="30000" dirty="0" smtClean="0"/>
                        <a:t>2</a:t>
                      </a:r>
                      <a:endParaRPr lang="en-US" sz="1800" baseline="30000" dirty="0"/>
                    </a:p>
                  </a:txBody>
                  <a:tcPr marL="91447" marR="91447" marT="45733" marB="45733"/>
                </a:tc>
                <a:tc>
                  <a:txBody>
                    <a:bodyPr/>
                    <a:lstStyle/>
                    <a:p>
                      <a:r>
                        <a:rPr lang="tr-TR" sz="1800" dirty="0" smtClean="0"/>
                        <a:t>V</a:t>
                      </a:r>
                      <a:r>
                        <a:rPr lang="tr-TR" sz="1800" baseline="-25000" dirty="0" smtClean="0"/>
                        <a:t>DD </a:t>
                      </a:r>
                      <a:r>
                        <a:rPr lang="tr-TR" sz="1800" baseline="0" dirty="0" smtClean="0"/>
                        <a:t>I</a:t>
                      </a:r>
                      <a:r>
                        <a:rPr lang="tr-TR" sz="1800" baseline="-25000" dirty="0" smtClean="0"/>
                        <a:t>L</a:t>
                      </a:r>
                      <a:endParaRPr lang="en-US" sz="1800" dirty="0"/>
                    </a:p>
                  </a:txBody>
                  <a:tcPr marL="91447" marR="91447" marT="45733" marB="45733"/>
                </a:tc>
              </a:tr>
            </a:tbl>
          </a:graphicData>
        </a:graphic>
      </p:graphicFrame>
      <p:sp>
        <p:nvSpPr>
          <p:cNvPr id="2" name="Unvan 1"/>
          <p:cNvSpPr>
            <a:spLocks noGrp="1"/>
          </p:cNvSpPr>
          <p:nvPr>
            <p:ph type="title"/>
          </p:nvPr>
        </p:nvSpPr>
        <p:spPr>
          <a:xfrm>
            <a:off x="838200" y="365125"/>
            <a:ext cx="10515600" cy="1039813"/>
          </a:xfrm>
        </p:spPr>
        <p:txBody>
          <a:bodyPr/>
          <a:lstStyle/>
          <a:p>
            <a:pPr>
              <a:defRPr/>
            </a:pPr>
            <a:r>
              <a:rPr lang="tr-TR" dirty="0" smtClean="0"/>
              <a:t>Hesaplamanın maliyeti – Tam toplayıcı</a:t>
            </a:r>
            <a:endParaRPr lang="en-US" dirty="0"/>
          </a:p>
        </p:txBody>
      </p:sp>
      <p:pic>
        <p:nvPicPr>
          <p:cNvPr id="26627"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96900" y="1333500"/>
            <a:ext cx="4073525" cy="2592388"/>
          </a:xfrm>
        </p:spPr>
      </p:pic>
      <p:graphicFrame>
        <p:nvGraphicFramePr>
          <p:cNvPr id="8" name="Tablo 7"/>
          <p:cNvGraphicFramePr>
            <a:graphicFrameLocks noGrp="1"/>
          </p:cNvGraphicFramePr>
          <p:nvPr>
            <p:extLst>
              <p:ext uri="{D42A27DB-BD31-4B8C-83A1-F6EECF244321}">
                <p14:modId xmlns:p14="http://schemas.microsoft.com/office/powerpoint/2010/main" val="2463875745"/>
              </p:ext>
            </p:extLst>
          </p:nvPr>
        </p:nvGraphicFramePr>
        <p:xfrm>
          <a:off x="4892675" y="1708150"/>
          <a:ext cx="4110032" cy="1112838"/>
        </p:xfrm>
        <a:graphic>
          <a:graphicData uri="http://schemas.openxmlformats.org/drawingml/2006/table">
            <a:tbl>
              <a:tblPr firstRow="1" bandRow="1">
                <a:tableStyleId>{5C22544A-7EE6-4342-B048-85BDC9FD1C3A}</a:tableStyleId>
              </a:tblPr>
              <a:tblGrid>
                <a:gridCol w="1244471"/>
                <a:gridCol w="1655021"/>
                <a:gridCol w="1210540"/>
              </a:tblGrid>
              <a:tr h="370946">
                <a:tc gridSpan="3">
                  <a:txBody>
                    <a:bodyPr/>
                    <a:lstStyle/>
                    <a:p>
                      <a:pPr algn="ctr"/>
                      <a:r>
                        <a:rPr lang="tr-TR" sz="1800" dirty="0" smtClean="0"/>
                        <a:t>Alan</a:t>
                      </a:r>
                      <a:endParaRPr lang="en-US" sz="1800" dirty="0"/>
                    </a:p>
                  </a:txBody>
                  <a:tcPr marL="91447" marR="91447" marT="45733" marB="45733"/>
                </a:tc>
                <a:tc hMerge="1">
                  <a:txBody>
                    <a:bodyPr/>
                    <a:lstStyle/>
                    <a:p>
                      <a:endParaRPr lang="en-US" dirty="0"/>
                    </a:p>
                  </a:txBody>
                  <a:tcPr/>
                </a:tc>
                <a:tc hMerge="1">
                  <a:txBody>
                    <a:bodyPr/>
                    <a:lstStyle/>
                    <a:p>
                      <a:endParaRPr lang="en-US" dirty="0"/>
                    </a:p>
                  </a:txBody>
                  <a:tcPr/>
                </a:tc>
              </a:tr>
              <a:tr h="370946">
                <a:tc>
                  <a:txBody>
                    <a:bodyPr/>
                    <a:lstStyle/>
                    <a:p>
                      <a:r>
                        <a:rPr lang="tr-TR" sz="1800" dirty="0" smtClean="0"/>
                        <a:t>Kapı sayısı</a:t>
                      </a:r>
                      <a:endParaRPr lang="en-US" sz="1800" dirty="0"/>
                    </a:p>
                  </a:txBody>
                  <a:tcPr marL="91447" marR="91447" marT="45733" marB="45733"/>
                </a:tc>
                <a:tc>
                  <a:txBody>
                    <a:bodyPr/>
                    <a:lstStyle/>
                    <a:p>
                      <a:r>
                        <a:rPr lang="tr-TR" sz="1800" dirty="0" err="1" smtClean="0"/>
                        <a:t>Transistör</a:t>
                      </a:r>
                      <a:r>
                        <a:rPr lang="tr-TR" sz="1800" dirty="0" smtClean="0"/>
                        <a:t> sayısı</a:t>
                      </a:r>
                      <a:endParaRPr lang="en-US" sz="1800" dirty="0"/>
                    </a:p>
                  </a:txBody>
                  <a:tcPr marL="91447" marR="91447" marT="45733" marB="45733"/>
                </a:tc>
                <a:tc>
                  <a:txBody>
                    <a:bodyPr/>
                    <a:lstStyle/>
                    <a:p>
                      <a:r>
                        <a:rPr lang="tr-TR" sz="1800" dirty="0" smtClean="0"/>
                        <a:t>Port sayısı</a:t>
                      </a:r>
                      <a:endParaRPr lang="en-US" sz="1800" dirty="0"/>
                    </a:p>
                  </a:txBody>
                  <a:tcPr marL="91447" marR="91447" marT="45733" marB="45733"/>
                </a:tc>
              </a:tr>
              <a:tr h="370946">
                <a:tc>
                  <a:txBody>
                    <a:bodyPr/>
                    <a:lstStyle/>
                    <a:p>
                      <a:r>
                        <a:rPr lang="tr-TR" sz="1800" dirty="0" smtClean="0"/>
                        <a:t>5</a:t>
                      </a:r>
                      <a:endParaRPr lang="en-US" sz="1800" dirty="0"/>
                    </a:p>
                  </a:txBody>
                  <a:tcPr marL="91447" marR="91447" marT="45733" marB="45733"/>
                </a:tc>
                <a:tc>
                  <a:txBody>
                    <a:bodyPr/>
                    <a:lstStyle/>
                    <a:p>
                      <a:r>
                        <a:rPr lang="tr-TR" sz="1800" dirty="0" smtClean="0"/>
                        <a:t>50</a:t>
                      </a:r>
                      <a:endParaRPr lang="en-US" sz="1800" dirty="0"/>
                    </a:p>
                  </a:txBody>
                  <a:tcPr marL="91447" marR="91447" marT="45733" marB="45733"/>
                </a:tc>
                <a:tc>
                  <a:txBody>
                    <a:bodyPr/>
                    <a:lstStyle/>
                    <a:p>
                      <a:r>
                        <a:rPr lang="tr-TR" sz="1800" dirty="0" smtClean="0"/>
                        <a:t>5</a:t>
                      </a:r>
                      <a:endParaRPr lang="en-US" sz="1800" dirty="0"/>
                    </a:p>
                  </a:txBody>
                  <a:tcPr marL="91447" marR="91447" marT="45733" marB="45733"/>
                </a:tc>
              </a:tr>
            </a:tbl>
          </a:graphicData>
        </a:graphic>
      </p:graphicFrame>
      <p:sp>
        <p:nvSpPr>
          <p:cNvPr id="9" name="Oval 8"/>
          <p:cNvSpPr/>
          <p:nvPr/>
        </p:nvSpPr>
        <p:spPr>
          <a:xfrm>
            <a:off x="9242425" y="2446338"/>
            <a:ext cx="230188" cy="37465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cxnSp>
        <p:nvCxnSpPr>
          <p:cNvPr id="11" name="Düz Ok Bağlayıcısı 10"/>
          <p:cNvCxnSpPr>
            <a:stCxn id="9" idx="4"/>
          </p:cNvCxnSpPr>
          <p:nvPr/>
        </p:nvCxnSpPr>
        <p:spPr>
          <a:xfrm>
            <a:off x="9358313" y="2820988"/>
            <a:ext cx="901700"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653" name="Metin kutusu 11"/>
          <p:cNvSpPr txBox="1">
            <a:spLocks noChangeArrowheads="1"/>
          </p:cNvSpPr>
          <p:nvPr/>
        </p:nvSpPr>
        <p:spPr bwMode="auto">
          <a:xfrm>
            <a:off x="10133013" y="3582988"/>
            <a:ext cx="158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a:t>Alan</a:t>
            </a:r>
            <a:endParaRPr lang="en-US" altLang="en-US"/>
          </a:p>
        </p:txBody>
      </p:sp>
      <p:cxnSp>
        <p:nvCxnSpPr>
          <p:cNvPr id="13" name="Düz Ok Bağlayıcısı 12"/>
          <p:cNvCxnSpPr>
            <a:endCxn id="26655" idx="0"/>
          </p:cNvCxnSpPr>
          <p:nvPr/>
        </p:nvCxnSpPr>
        <p:spPr>
          <a:xfrm flipH="1">
            <a:off x="8680450" y="2801938"/>
            <a:ext cx="441325" cy="7810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655" name="Metin kutusu 13"/>
          <p:cNvSpPr txBox="1">
            <a:spLocks noChangeArrowheads="1"/>
          </p:cNvSpPr>
          <p:nvPr/>
        </p:nvSpPr>
        <p:spPr bwMode="auto">
          <a:xfrm>
            <a:off x="7759700" y="3582988"/>
            <a:ext cx="184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a:t>Çalışma frekansı, «hız»</a:t>
            </a:r>
            <a:endParaRPr lang="en-US" altLang="en-US"/>
          </a:p>
        </p:txBody>
      </p:sp>
      <p:sp>
        <p:nvSpPr>
          <p:cNvPr id="33" name="Metin kutusu 32"/>
          <p:cNvSpPr txBox="1"/>
          <p:nvPr/>
        </p:nvSpPr>
        <p:spPr>
          <a:xfrm>
            <a:off x="5815013" y="5156200"/>
            <a:ext cx="6172200" cy="1200150"/>
          </a:xfrm>
          <a:prstGeom prst="rect">
            <a:avLst/>
          </a:prstGeom>
          <a:noFill/>
        </p:spPr>
        <p:txBody>
          <a:bodyPr>
            <a:spAutoFit/>
          </a:bodyPr>
          <a:lstStyle/>
          <a:p>
            <a:pPr marL="342900" indent="-342900">
              <a:buFont typeface="+mj-lt"/>
              <a:buAutoNum type="arabicPeriod"/>
              <a:defRPr/>
            </a:pPr>
            <a:r>
              <a:rPr lang="tr-TR" sz="2400" dirty="0">
                <a:latin typeface="+mn-lt"/>
              </a:rPr>
              <a:t>Çalışma frekansı arttıkça, güç tüketimi artar.</a:t>
            </a:r>
          </a:p>
          <a:p>
            <a:pPr marL="342900" indent="-342900">
              <a:buFont typeface="+mj-lt"/>
              <a:buAutoNum type="arabicPeriod"/>
              <a:defRPr/>
            </a:pPr>
            <a:r>
              <a:rPr lang="tr-TR" sz="2400" dirty="0">
                <a:latin typeface="+mn-lt"/>
              </a:rPr>
              <a:t>Alan arttıkça, güç tüketimi artar.</a:t>
            </a:r>
          </a:p>
          <a:p>
            <a:pPr marL="342900" indent="-342900">
              <a:buFont typeface="+mj-lt"/>
              <a:buAutoNum type="arabicPeriod"/>
              <a:defRPr/>
            </a:pPr>
            <a:r>
              <a:rPr lang="tr-TR" sz="2400" dirty="0">
                <a:latin typeface="+mn-lt"/>
              </a:rPr>
              <a:t>Besleme gerilimi arttıkça, güç tüketimi artar.</a:t>
            </a:r>
            <a:endParaRPr lang="en-US" sz="2400" dirty="0">
              <a:latin typeface="+mn-lt"/>
            </a:endParaRPr>
          </a:p>
        </p:txBody>
      </p:sp>
      <p:graphicFrame>
        <p:nvGraphicFramePr>
          <p:cNvPr id="37" name="Tablo 36"/>
          <p:cNvGraphicFramePr>
            <a:graphicFrameLocks noGrp="1"/>
          </p:cNvGraphicFramePr>
          <p:nvPr/>
        </p:nvGraphicFramePr>
        <p:xfrm>
          <a:off x="838200" y="3825875"/>
          <a:ext cx="2955926" cy="3017835"/>
        </p:xfrm>
        <a:graphic>
          <a:graphicData uri="http://schemas.openxmlformats.org/drawingml/2006/table">
            <a:tbl>
              <a:tblPr firstRow="1" bandRow="1">
                <a:tableStyleId>{5C22544A-7EE6-4342-B048-85BDC9FD1C3A}</a:tableStyleId>
              </a:tblPr>
              <a:tblGrid>
                <a:gridCol w="667813"/>
                <a:gridCol w="667813"/>
                <a:gridCol w="667813"/>
                <a:gridCol w="952487"/>
              </a:tblGrid>
              <a:tr h="335315">
                <a:tc>
                  <a:txBody>
                    <a:bodyPr/>
                    <a:lstStyle/>
                    <a:p>
                      <a:r>
                        <a:rPr lang="tr-TR" sz="1600" dirty="0" smtClean="0"/>
                        <a:t>A</a:t>
                      </a:r>
                      <a:endParaRPr lang="en-US" sz="1600" dirty="0"/>
                    </a:p>
                  </a:txBody>
                  <a:tcPr marL="45729" marR="45729" marT="45725" marB="45725"/>
                </a:tc>
                <a:tc>
                  <a:txBody>
                    <a:bodyPr/>
                    <a:lstStyle/>
                    <a:p>
                      <a:r>
                        <a:rPr lang="tr-TR" sz="1600" dirty="0" smtClean="0"/>
                        <a:t>B</a:t>
                      </a:r>
                      <a:endParaRPr lang="en-US" sz="1600" dirty="0"/>
                    </a:p>
                  </a:txBody>
                  <a:tcPr marL="45729" marR="45729" marT="45725" marB="45725"/>
                </a:tc>
                <a:tc>
                  <a:txBody>
                    <a:bodyPr/>
                    <a:lstStyle/>
                    <a:p>
                      <a:r>
                        <a:rPr lang="tr-TR" sz="1600" dirty="0" smtClean="0"/>
                        <a:t>Cin</a:t>
                      </a:r>
                      <a:endParaRPr lang="en-US" sz="1600" dirty="0"/>
                    </a:p>
                  </a:txBody>
                  <a:tcPr marL="45729" marR="45729" marT="45725" marB="45725"/>
                </a:tc>
                <a:tc>
                  <a:txBody>
                    <a:bodyPr/>
                    <a:lstStyle/>
                    <a:p>
                      <a:r>
                        <a:rPr lang="tr-TR" sz="1600" dirty="0" smtClean="0"/>
                        <a:t>[</a:t>
                      </a:r>
                      <a:r>
                        <a:rPr lang="tr-TR" sz="1600" dirty="0" err="1" smtClean="0"/>
                        <a:t>Cout</a:t>
                      </a:r>
                      <a:r>
                        <a:rPr lang="tr-TR" sz="1600" dirty="0" smtClean="0"/>
                        <a:t> S]</a:t>
                      </a:r>
                      <a:endParaRPr lang="en-US" sz="1600"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2</a:t>
                      </a:r>
                      <a:endParaRPr lang="en-US" sz="1600"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2</a:t>
                      </a:r>
                      <a:endParaRPr lang="en-US" sz="1600"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2</a:t>
                      </a:r>
                      <a:endParaRPr lang="en-US" sz="1600"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3</a:t>
                      </a:r>
                      <a:endParaRPr lang="en-US" sz="1600" dirty="0"/>
                    </a:p>
                  </a:txBody>
                  <a:tcPr marL="45729" marR="45729" marT="45725" marB="45725"/>
                </a:tc>
              </a:tr>
            </a:tbl>
          </a:graphicData>
        </a:graphic>
      </p:graphicFrame>
      <p:grpSp>
        <p:nvGrpSpPr>
          <p:cNvPr id="3" name="Grup 2"/>
          <p:cNvGrpSpPr/>
          <p:nvPr/>
        </p:nvGrpSpPr>
        <p:grpSpPr>
          <a:xfrm>
            <a:off x="1512888" y="1514475"/>
            <a:ext cx="3240880" cy="2124075"/>
            <a:chOff x="1512888" y="1514475"/>
            <a:chExt cx="3240880" cy="2124075"/>
          </a:xfrm>
        </p:grpSpPr>
        <p:sp>
          <p:nvSpPr>
            <p:cNvPr id="12" name="Metin kutusu 11"/>
            <p:cNvSpPr txBox="1"/>
            <p:nvPr/>
          </p:nvSpPr>
          <p:spPr>
            <a:xfrm>
              <a:off x="3521075" y="2874963"/>
              <a:ext cx="457200" cy="461962"/>
            </a:xfrm>
            <a:prstGeom prst="rect">
              <a:avLst/>
            </a:prstGeom>
            <a:noFill/>
          </p:spPr>
          <p:txBody>
            <a:bodyPr>
              <a:spAutoFit/>
            </a:bodyPr>
            <a:lstStyle/>
            <a:p>
              <a:pPr>
                <a:defRPr/>
              </a:pPr>
              <a:r>
                <a:rPr lang="tr-TR" sz="2400" b="1" dirty="0">
                  <a:solidFill>
                    <a:srgbClr val="FF0000"/>
                  </a:solidFill>
                  <a:latin typeface="+mn-lt"/>
                </a:rPr>
                <a:t>6</a:t>
              </a:r>
              <a:endParaRPr lang="en-US" sz="2000" b="1" dirty="0">
                <a:solidFill>
                  <a:srgbClr val="FF0000"/>
                </a:solidFill>
                <a:latin typeface="+mn-lt"/>
              </a:endParaRPr>
            </a:p>
          </p:txBody>
        </p:sp>
        <p:sp>
          <p:nvSpPr>
            <p:cNvPr id="14" name="Metin kutusu 13"/>
            <p:cNvSpPr txBox="1"/>
            <p:nvPr/>
          </p:nvSpPr>
          <p:spPr>
            <a:xfrm>
              <a:off x="2441575" y="2520950"/>
              <a:ext cx="457200" cy="461963"/>
            </a:xfrm>
            <a:prstGeom prst="rect">
              <a:avLst/>
            </a:prstGeom>
            <a:noFill/>
          </p:spPr>
          <p:txBody>
            <a:bodyPr>
              <a:spAutoFit/>
            </a:bodyPr>
            <a:lstStyle/>
            <a:p>
              <a:pPr>
                <a:defRPr/>
              </a:pPr>
              <a:r>
                <a:rPr lang="tr-TR" sz="2400" b="1">
                  <a:solidFill>
                    <a:srgbClr val="FF0000"/>
                  </a:solidFill>
                  <a:latin typeface="+mn-lt"/>
                </a:rPr>
                <a:t>6</a:t>
              </a:r>
              <a:endParaRPr lang="en-US" sz="2000" b="1">
                <a:solidFill>
                  <a:srgbClr val="FF0000"/>
                </a:solidFill>
                <a:latin typeface="+mn-lt"/>
              </a:endParaRPr>
            </a:p>
          </p:txBody>
        </p:sp>
        <p:sp>
          <p:nvSpPr>
            <p:cNvPr id="15" name="Metin kutusu 14"/>
            <p:cNvSpPr txBox="1"/>
            <p:nvPr/>
          </p:nvSpPr>
          <p:spPr>
            <a:xfrm>
              <a:off x="2446338" y="3176588"/>
              <a:ext cx="457200" cy="461962"/>
            </a:xfrm>
            <a:prstGeom prst="rect">
              <a:avLst/>
            </a:prstGeom>
            <a:noFill/>
          </p:spPr>
          <p:txBody>
            <a:bodyPr>
              <a:spAutoFit/>
            </a:bodyPr>
            <a:lstStyle/>
            <a:p>
              <a:pPr>
                <a:defRPr/>
              </a:pPr>
              <a:r>
                <a:rPr lang="tr-TR" sz="2400" b="1">
                  <a:solidFill>
                    <a:srgbClr val="FF0000"/>
                  </a:solidFill>
                  <a:latin typeface="+mn-lt"/>
                </a:rPr>
                <a:t>6</a:t>
              </a:r>
              <a:endParaRPr lang="en-US" sz="2000" b="1">
                <a:solidFill>
                  <a:srgbClr val="FF0000"/>
                </a:solidFill>
                <a:latin typeface="+mn-lt"/>
              </a:endParaRPr>
            </a:p>
          </p:txBody>
        </p:sp>
        <p:sp>
          <p:nvSpPr>
            <p:cNvPr id="16" name="Metin kutusu 15"/>
            <p:cNvSpPr txBox="1"/>
            <p:nvPr/>
          </p:nvSpPr>
          <p:spPr>
            <a:xfrm>
              <a:off x="2595563" y="1633538"/>
              <a:ext cx="628650" cy="461962"/>
            </a:xfrm>
            <a:prstGeom prst="rect">
              <a:avLst/>
            </a:prstGeom>
            <a:noFill/>
          </p:spPr>
          <p:txBody>
            <a:bodyPr>
              <a:spAutoFit/>
            </a:bodyPr>
            <a:lstStyle/>
            <a:p>
              <a:pPr>
                <a:defRPr/>
              </a:pPr>
              <a:r>
                <a:rPr lang="tr-TR" sz="2400" b="1" dirty="0" smtClean="0">
                  <a:solidFill>
                    <a:srgbClr val="FF0000"/>
                  </a:solidFill>
                  <a:latin typeface="+mn-lt"/>
                </a:rPr>
                <a:t>16</a:t>
              </a:r>
              <a:endParaRPr lang="en-US" sz="2000" b="1" dirty="0">
                <a:solidFill>
                  <a:srgbClr val="FF0000"/>
                </a:solidFill>
                <a:latin typeface="+mn-lt"/>
              </a:endParaRPr>
            </a:p>
          </p:txBody>
        </p:sp>
        <p:sp>
          <p:nvSpPr>
            <p:cNvPr id="17" name="Metin kutusu 16"/>
            <p:cNvSpPr txBox="1"/>
            <p:nvPr/>
          </p:nvSpPr>
          <p:spPr>
            <a:xfrm>
              <a:off x="1512888" y="1514475"/>
              <a:ext cx="628650" cy="461963"/>
            </a:xfrm>
            <a:prstGeom prst="rect">
              <a:avLst/>
            </a:prstGeom>
            <a:noFill/>
          </p:spPr>
          <p:txBody>
            <a:bodyPr>
              <a:spAutoFit/>
            </a:bodyPr>
            <a:lstStyle/>
            <a:p>
              <a:pPr>
                <a:defRPr/>
              </a:pPr>
              <a:r>
                <a:rPr lang="tr-TR" sz="2400" b="1" dirty="0" smtClean="0">
                  <a:solidFill>
                    <a:srgbClr val="FF0000"/>
                  </a:solidFill>
                  <a:latin typeface="+mn-lt"/>
                </a:rPr>
                <a:t>16</a:t>
              </a:r>
              <a:endParaRPr lang="en-US" sz="2000" b="1" dirty="0">
                <a:solidFill>
                  <a:srgbClr val="FF0000"/>
                </a:solidFill>
                <a:latin typeface="+mn-lt"/>
              </a:endParaRPr>
            </a:p>
          </p:txBody>
        </p:sp>
        <p:sp>
          <p:nvSpPr>
            <p:cNvPr id="18" name="Metin kutusu 17"/>
            <p:cNvSpPr txBox="1"/>
            <p:nvPr/>
          </p:nvSpPr>
          <p:spPr>
            <a:xfrm>
              <a:off x="3404393" y="1920934"/>
              <a:ext cx="1349375" cy="830997"/>
            </a:xfrm>
            <a:prstGeom prst="rect">
              <a:avLst/>
            </a:prstGeom>
            <a:noFill/>
          </p:spPr>
          <p:txBody>
            <a:bodyPr>
              <a:spAutoFit/>
            </a:bodyPr>
            <a:lstStyle/>
            <a:p>
              <a:pPr>
                <a:defRPr/>
              </a:pPr>
              <a:r>
                <a:rPr lang="tr-TR" sz="2400" b="1" dirty="0">
                  <a:solidFill>
                    <a:srgbClr val="FF0000"/>
                  </a:solidFill>
                  <a:latin typeface="+mn-lt"/>
                </a:rPr>
                <a:t>Toplam: </a:t>
              </a:r>
              <a:r>
                <a:rPr lang="tr-TR" sz="2400" b="1" dirty="0" smtClean="0">
                  <a:solidFill>
                    <a:srgbClr val="FF0000"/>
                  </a:solidFill>
                  <a:latin typeface="+mn-lt"/>
                </a:rPr>
                <a:t>50</a:t>
              </a:r>
              <a:endParaRPr lang="en-US" sz="2000" b="1" dirty="0">
                <a:solidFill>
                  <a:srgbClr val="FF000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65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defRPr/>
            </a:pPr>
            <a:r>
              <a:rPr lang="tr-TR" sz="5400" dirty="0" smtClean="0">
                <a:solidFill>
                  <a:schemeClr val="accent1">
                    <a:lumMod val="50000"/>
                  </a:schemeClr>
                </a:solidFill>
              </a:rPr>
              <a:t>Daha hızlı, daha ucuz bir hesaplama yöntemi mümkün mü?</a:t>
            </a:r>
            <a:endParaRPr lang="en-US" sz="5400" dirty="0">
              <a:solidFill>
                <a:schemeClr val="accent1">
                  <a:lumMod val="50000"/>
                </a:schemeClr>
              </a:solidFill>
            </a:endParaRPr>
          </a:p>
        </p:txBody>
      </p:sp>
      <p:sp>
        <p:nvSpPr>
          <p:cNvPr id="5" name="Metin Yer Tutucusu 4"/>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Hesaplamanın maliyeti – Tam toplayıcı</a:t>
            </a:r>
            <a:endParaRPr lang="en-US" dirty="0"/>
          </a:p>
        </p:txBody>
      </p:sp>
      <p:pic>
        <p:nvPicPr>
          <p:cNvPr id="2867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3413" y="1308100"/>
            <a:ext cx="4073525" cy="2592388"/>
          </a:xfrm>
        </p:spPr>
      </p:pic>
      <p:pic>
        <p:nvPicPr>
          <p:cNvPr id="28676" name="Resim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1308100"/>
            <a:ext cx="4000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o 14"/>
          <p:cNvGraphicFramePr>
            <a:graphicFrameLocks noGrp="1"/>
          </p:cNvGraphicFramePr>
          <p:nvPr/>
        </p:nvGraphicFramePr>
        <p:xfrm>
          <a:off x="838200" y="3833813"/>
          <a:ext cx="2955926" cy="3017835"/>
        </p:xfrm>
        <a:graphic>
          <a:graphicData uri="http://schemas.openxmlformats.org/drawingml/2006/table">
            <a:tbl>
              <a:tblPr firstRow="1" bandRow="1">
                <a:tableStyleId>{5C22544A-7EE6-4342-B048-85BDC9FD1C3A}</a:tableStyleId>
              </a:tblPr>
              <a:tblGrid>
                <a:gridCol w="667813"/>
                <a:gridCol w="667813"/>
                <a:gridCol w="667813"/>
                <a:gridCol w="952487"/>
              </a:tblGrid>
              <a:tr h="335315">
                <a:tc>
                  <a:txBody>
                    <a:bodyPr/>
                    <a:lstStyle/>
                    <a:p>
                      <a:r>
                        <a:rPr lang="tr-TR" sz="1600" dirty="0" smtClean="0"/>
                        <a:t>A</a:t>
                      </a:r>
                      <a:endParaRPr lang="en-US" sz="1600" dirty="0"/>
                    </a:p>
                  </a:txBody>
                  <a:tcPr marL="45729" marR="45729" marT="45725" marB="45725"/>
                </a:tc>
                <a:tc>
                  <a:txBody>
                    <a:bodyPr/>
                    <a:lstStyle/>
                    <a:p>
                      <a:r>
                        <a:rPr lang="tr-TR" sz="1600" dirty="0" smtClean="0"/>
                        <a:t>B</a:t>
                      </a:r>
                      <a:endParaRPr lang="en-US" sz="1600" dirty="0"/>
                    </a:p>
                  </a:txBody>
                  <a:tcPr marL="45729" marR="45729" marT="45725" marB="45725"/>
                </a:tc>
                <a:tc>
                  <a:txBody>
                    <a:bodyPr/>
                    <a:lstStyle/>
                    <a:p>
                      <a:r>
                        <a:rPr lang="tr-TR" sz="1600" dirty="0" smtClean="0"/>
                        <a:t>Cin</a:t>
                      </a:r>
                      <a:endParaRPr lang="en-US" sz="1600" dirty="0"/>
                    </a:p>
                  </a:txBody>
                  <a:tcPr marL="45729" marR="45729" marT="45725" marB="45725"/>
                </a:tc>
                <a:tc>
                  <a:txBody>
                    <a:bodyPr/>
                    <a:lstStyle/>
                    <a:p>
                      <a:r>
                        <a:rPr lang="tr-TR" sz="1600" dirty="0" smtClean="0"/>
                        <a:t>[</a:t>
                      </a:r>
                      <a:r>
                        <a:rPr lang="tr-TR" sz="1600" dirty="0" err="1" smtClean="0"/>
                        <a:t>Cout</a:t>
                      </a:r>
                      <a:r>
                        <a:rPr lang="tr-TR" sz="1600" dirty="0" smtClean="0"/>
                        <a:t> S]</a:t>
                      </a:r>
                      <a:endParaRPr lang="en-US" sz="1600"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0</a:t>
                      </a:r>
                      <a:endParaRPr lang="en-US" sz="1600" b="1"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1</a:t>
                      </a:r>
                      <a:endParaRPr lang="en-US" sz="1600" b="1"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1</a:t>
                      </a:r>
                      <a:endParaRPr lang="en-US" sz="1600" b="1"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2</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1</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2</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2</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3</a:t>
                      </a:r>
                      <a:endParaRPr lang="en-US" sz="1600" b="1" dirty="0"/>
                    </a:p>
                  </a:txBody>
                  <a:tcPr marL="45729" marR="45729" marT="45725" marB="45725"/>
                </a:tc>
              </a:tr>
            </a:tbl>
          </a:graphicData>
        </a:graphic>
      </p:graphicFrame>
      <p:graphicFrame>
        <p:nvGraphicFramePr>
          <p:cNvPr id="16" name="Tablo 15"/>
          <p:cNvGraphicFramePr>
            <a:graphicFrameLocks noGrp="1"/>
          </p:cNvGraphicFramePr>
          <p:nvPr/>
        </p:nvGraphicFramePr>
        <p:xfrm>
          <a:off x="7011988" y="3765550"/>
          <a:ext cx="2954337" cy="3017835"/>
        </p:xfrm>
        <a:graphic>
          <a:graphicData uri="http://schemas.openxmlformats.org/drawingml/2006/table">
            <a:tbl>
              <a:tblPr firstRow="1" bandRow="1">
                <a:tableStyleId>{5C22544A-7EE6-4342-B048-85BDC9FD1C3A}</a:tableStyleId>
              </a:tblPr>
              <a:tblGrid>
                <a:gridCol w="667454"/>
                <a:gridCol w="667454"/>
                <a:gridCol w="667454"/>
                <a:gridCol w="951975"/>
              </a:tblGrid>
              <a:tr h="335315">
                <a:tc>
                  <a:txBody>
                    <a:bodyPr/>
                    <a:lstStyle/>
                    <a:p>
                      <a:r>
                        <a:rPr lang="tr-TR" sz="1600" dirty="0" smtClean="0"/>
                        <a:t>A</a:t>
                      </a:r>
                      <a:endParaRPr lang="en-US" sz="1600" dirty="0"/>
                    </a:p>
                  </a:txBody>
                  <a:tcPr marL="45705" marR="45705" marT="45725" marB="45725"/>
                </a:tc>
                <a:tc>
                  <a:txBody>
                    <a:bodyPr/>
                    <a:lstStyle/>
                    <a:p>
                      <a:r>
                        <a:rPr lang="tr-TR" sz="1600" dirty="0" smtClean="0"/>
                        <a:t>B</a:t>
                      </a:r>
                      <a:endParaRPr lang="en-US" sz="1600" dirty="0"/>
                    </a:p>
                  </a:txBody>
                  <a:tcPr marL="45705" marR="45705" marT="45725" marB="45725"/>
                </a:tc>
                <a:tc>
                  <a:txBody>
                    <a:bodyPr/>
                    <a:lstStyle/>
                    <a:p>
                      <a:r>
                        <a:rPr lang="tr-TR" sz="1600" dirty="0" smtClean="0"/>
                        <a:t>Cin</a:t>
                      </a:r>
                      <a:endParaRPr lang="en-US" sz="1600" dirty="0"/>
                    </a:p>
                  </a:txBody>
                  <a:tcPr marL="45705" marR="45705" marT="45725" marB="45725"/>
                </a:tc>
                <a:tc>
                  <a:txBody>
                    <a:bodyPr/>
                    <a:lstStyle/>
                    <a:p>
                      <a:r>
                        <a:rPr lang="tr-TR" sz="1600" dirty="0" smtClean="0"/>
                        <a:t>[</a:t>
                      </a:r>
                      <a:r>
                        <a:rPr lang="tr-TR" sz="1600" dirty="0" err="1" smtClean="0"/>
                        <a:t>Cout</a:t>
                      </a:r>
                      <a:r>
                        <a:rPr lang="tr-TR" sz="1600" dirty="0" smtClean="0"/>
                        <a:t> S]</a:t>
                      </a:r>
                      <a:endParaRPr lang="en-US" sz="1600"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t>0</a:t>
                      </a:r>
                      <a:endParaRPr lang="en-US" sz="1600" b="1"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b="1" dirty="0" smtClean="0"/>
                        <a:t>1</a:t>
                      </a:r>
                      <a:endParaRPr lang="en-US" sz="1600" b="1"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t>1</a:t>
                      </a:r>
                      <a:endParaRPr lang="en-US" sz="1600" b="1"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b="1" dirty="0" smtClean="0"/>
                        <a:t>2</a:t>
                      </a:r>
                      <a:endParaRPr lang="en-US" sz="1600" b="1" dirty="0"/>
                    </a:p>
                  </a:txBody>
                  <a:tcPr marL="45705" marR="45705" marT="45725" marB="45725"/>
                </a:tc>
              </a:tr>
              <a:tr h="335315">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t>1</a:t>
                      </a:r>
                      <a:endParaRPr lang="en-US" sz="1600" b="1" dirty="0"/>
                    </a:p>
                  </a:txBody>
                  <a:tcPr marL="45705" marR="45705" marT="45725" marB="45725"/>
                </a:tc>
              </a:tr>
              <a:tr h="335315">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b="1" dirty="0" smtClean="0"/>
                        <a:t>2</a:t>
                      </a:r>
                      <a:endParaRPr lang="en-US" sz="1600" b="1" dirty="0"/>
                    </a:p>
                  </a:txBody>
                  <a:tcPr marL="45705" marR="45705" marT="45725" marB="45725"/>
                </a:tc>
              </a:tr>
              <a:tr h="335315">
                <a:tc>
                  <a:txBody>
                    <a:bodyPr/>
                    <a:lstStyle/>
                    <a:p>
                      <a:r>
                        <a:rPr lang="tr-TR" sz="1600" dirty="0" smtClean="0"/>
                        <a:t>1</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t>2</a:t>
                      </a:r>
                      <a:endParaRPr lang="en-US" sz="1600" b="1" dirty="0"/>
                    </a:p>
                  </a:txBody>
                  <a:tcPr marL="45705" marR="45705" marT="45725" marB="45725"/>
                </a:tc>
              </a:tr>
              <a:tr h="335315">
                <a:tc>
                  <a:txBody>
                    <a:bodyPr/>
                    <a:lstStyle/>
                    <a:p>
                      <a:r>
                        <a:rPr lang="tr-TR" sz="1600" dirty="0" smtClean="0">
                          <a:solidFill>
                            <a:srgbClr val="FF0000"/>
                          </a:solidFill>
                        </a:rPr>
                        <a:t>1</a:t>
                      </a:r>
                      <a:endParaRPr lang="en-US" sz="1600" dirty="0">
                        <a:solidFill>
                          <a:srgbClr val="FF0000"/>
                        </a:solidFill>
                      </a:endParaRPr>
                    </a:p>
                  </a:txBody>
                  <a:tcPr marL="45705" marR="45705" marT="45725" marB="45725"/>
                </a:tc>
                <a:tc>
                  <a:txBody>
                    <a:bodyPr/>
                    <a:lstStyle/>
                    <a:p>
                      <a:r>
                        <a:rPr lang="tr-TR" sz="1600" dirty="0" smtClean="0">
                          <a:solidFill>
                            <a:srgbClr val="FF0000"/>
                          </a:solidFill>
                        </a:rPr>
                        <a:t>1</a:t>
                      </a:r>
                      <a:endParaRPr lang="en-US" sz="1600" dirty="0">
                        <a:solidFill>
                          <a:srgbClr val="FF0000"/>
                        </a:solidFill>
                      </a:endParaRPr>
                    </a:p>
                  </a:txBody>
                  <a:tcPr marL="45705" marR="45705" marT="45725" marB="45725"/>
                </a:tc>
                <a:tc>
                  <a:txBody>
                    <a:bodyPr/>
                    <a:lstStyle/>
                    <a:p>
                      <a:r>
                        <a:rPr lang="tr-TR" sz="1600" dirty="0" smtClean="0">
                          <a:solidFill>
                            <a:srgbClr val="FF0000"/>
                          </a:solidFill>
                        </a:rPr>
                        <a:t>1</a:t>
                      </a:r>
                      <a:endParaRPr lang="en-US" sz="1600" dirty="0">
                        <a:solidFill>
                          <a:srgbClr val="FF0000"/>
                        </a:solidFill>
                      </a:endParaRPr>
                    </a:p>
                  </a:txBody>
                  <a:tcPr marL="45705" marR="45705" marT="45725" marB="45725"/>
                </a:tc>
                <a:tc>
                  <a:txBody>
                    <a:bodyPr/>
                    <a:lstStyle/>
                    <a:p>
                      <a:r>
                        <a:rPr lang="tr-TR" sz="1600" b="1" dirty="0" smtClean="0">
                          <a:solidFill>
                            <a:srgbClr val="FF0000"/>
                          </a:solidFill>
                        </a:rPr>
                        <a:t>1</a:t>
                      </a:r>
                      <a:endParaRPr lang="en-US" sz="1600" b="1" dirty="0">
                        <a:solidFill>
                          <a:srgbClr val="FF0000"/>
                        </a:solidFill>
                      </a:endParaRPr>
                    </a:p>
                  </a:txBody>
                  <a:tcPr marL="45705" marR="45705" marT="45725" marB="45725"/>
                </a:tc>
              </a:tr>
            </a:tbl>
          </a:graphicData>
        </a:graphic>
      </p:graphicFrame>
      <p:sp>
        <p:nvSpPr>
          <p:cNvPr id="4" name="Serbest Form 3"/>
          <p:cNvSpPr/>
          <p:nvPr/>
        </p:nvSpPr>
        <p:spPr>
          <a:xfrm>
            <a:off x="3768725" y="5646738"/>
            <a:ext cx="3114675" cy="1038225"/>
          </a:xfrm>
          <a:custGeom>
            <a:avLst/>
            <a:gdLst>
              <a:gd name="connsiteX0" fmla="*/ 0 w 2817340"/>
              <a:gd name="connsiteY0" fmla="*/ 1038376 h 1038376"/>
              <a:gd name="connsiteX1" fmla="*/ 1396313 w 2817340"/>
              <a:gd name="connsiteY1" fmla="*/ 409 h 1038376"/>
              <a:gd name="connsiteX2" fmla="*/ 2817340 w 2817340"/>
              <a:gd name="connsiteY2" fmla="*/ 914809 h 1038376"/>
            </a:gdLst>
            <a:ahLst/>
            <a:cxnLst>
              <a:cxn ang="0">
                <a:pos x="connsiteX0" y="connsiteY0"/>
              </a:cxn>
              <a:cxn ang="0">
                <a:pos x="connsiteX1" y="connsiteY1"/>
              </a:cxn>
              <a:cxn ang="0">
                <a:pos x="connsiteX2" y="connsiteY2"/>
              </a:cxn>
            </a:cxnLst>
            <a:rect l="l" t="t" r="r" b="b"/>
            <a:pathLst>
              <a:path w="2817340" h="1038376">
                <a:moveTo>
                  <a:pt x="0" y="1038376"/>
                </a:moveTo>
                <a:cubicBezTo>
                  <a:pt x="463378" y="529689"/>
                  <a:pt x="926756" y="21003"/>
                  <a:pt x="1396313" y="409"/>
                </a:cubicBezTo>
                <a:cubicBezTo>
                  <a:pt x="1865870" y="-20186"/>
                  <a:pt x="2580502" y="741815"/>
                  <a:pt x="2817340" y="914809"/>
                </a:cubicBezTo>
              </a:path>
            </a:pathLst>
          </a:custGeom>
          <a:noFill/>
          <a:ln w="28575">
            <a:solidFill>
              <a:schemeClr val="accent1">
                <a:lumMod val="50000"/>
              </a:schemeClr>
            </a:solidFill>
            <a:headEnd type="triangle" w="med" len="med"/>
            <a:tailEnd type="triangle" w="med" len="me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8782" name="Metin kutusu 9"/>
          <p:cNvSpPr txBox="1">
            <a:spLocks noChangeArrowheads="1"/>
          </p:cNvSpPr>
          <p:nvPr/>
        </p:nvSpPr>
        <p:spPr bwMode="auto">
          <a:xfrm>
            <a:off x="4495800" y="5276850"/>
            <a:ext cx="193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a:t>Hata = 3 -1 = 2</a:t>
            </a:r>
            <a:endParaRPr lang="en-US" altLang="en-US"/>
          </a:p>
        </p:txBody>
      </p:sp>
      <p:sp>
        <p:nvSpPr>
          <p:cNvPr id="3" name="Oval 2"/>
          <p:cNvSpPr/>
          <p:nvPr/>
        </p:nvSpPr>
        <p:spPr>
          <a:xfrm>
            <a:off x="2292096" y="2377440"/>
            <a:ext cx="804672" cy="79248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6600" dirty="0" smtClean="0">
                <a:solidFill>
                  <a:srgbClr val="FF0000"/>
                </a:solidFill>
              </a:rPr>
              <a:t>X</a:t>
            </a:r>
            <a:endParaRPr lang="en-US" dirty="0">
              <a:solidFill>
                <a:srgbClr val="FF0000"/>
              </a:solidFill>
            </a:endParaRPr>
          </a:p>
        </p:txBody>
      </p:sp>
      <p:pic>
        <p:nvPicPr>
          <p:cNvPr id="10" name="Resim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7268"/>
          <a:stretch>
            <a:fillRect/>
          </a:stretch>
        </p:blipFill>
        <p:spPr bwMode="auto">
          <a:xfrm>
            <a:off x="3905972" y="3828764"/>
            <a:ext cx="2178196" cy="151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630"/>
          <a:stretch>
            <a:fillRect/>
          </a:stretch>
        </p:blipFill>
        <p:spPr bwMode="auto">
          <a:xfrm>
            <a:off x="10006583" y="3742529"/>
            <a:ext cx="2185417"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78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Hesaplamanın maliyeti</a:t>
            </a:r>
            <a:endParaRPr lang="en-US" dirty="0"/>
          </a:p>
        </p:txBody>
      </p:sp>
      <p:pic>
        <p:nvPicPr>
          <p:cNvPr id="29699"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96900" y="1506538"/>
            <a:ext cx="4073525" cy="2592387"/>
          </a:xfrm>
        </p:spPr>
      </p:pic>
      <p:sp>
        <p:nvSpPr>
          <p:cNvPr id="29700" name="Metin kutusu 5"/>
          <p:cNvSpPr txBox="1">
            <a:spLocks noChangeArrowheads="1"/>
          </p:cNvSpPr>
          <p:nvPr/>
        </p:nvSpPr>
        <p:spPr bwMode="auto">
          <a:xfrm>
            <a:off x="1446213" y="1368425"/>
            <a:ext cx="201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a:t>Tam toplayıcı</a:t>
            </a:r>
            <a:endParaRPr lang="en-US" altLang="en-US"/>
          </a:p>
        </p:txBody>
      </p:sp>
      <p:graphicFrame>
        <p:nvGraphicFramePr>
          <p:cNvPr id="8" name="Tablo 7"/>
          <p:cNvGraphicFramePr>
            <a:graphicFrameLocks noGrp="1"/>
          </p:cNvGraphicFramePr>
          <p:nvPr>
            <p:extLst>
              <p:ext uri="{D42A27DB-BD31-4B8C-83A1-F6EECF244321}">
                <p14:modId xmlns:p14="http://schemas.microsoft.com/office/powerpoint/2010/main" val="1858053999"/>
              </p:ext>
            </p:extLst>
          </p:nvPr>
        </p:nvGraphicFramePr>
        <p:xfrm>
          <a:off x="4892675" y="1708150"/>
          <a:ext cx="6821488" cy="1112838"/>
        </p:xfrm>
        <a:graphic>
          <a:graphicData uri="http://schemas.openxmlformats.org/drawingml/2006/table">
            <a:tbl>
              <a:tblPr firstRow="1" bandRow="1">
                <a:tableStyleId>{5C22544A-7EE6-4342-B048-85BDC9FD1C3A}</a:tableStyleId>
              </a:tblPr>
              <a:tblGrid>
                <a:gridCol w="1244471"/>
                <a:gridCol w="1655021"/>
                <a:gridCol w="1210540"/>
                <a:gridCol w="1473127"/>
                <a:gridCol w="1238329"/>
              </a:tblGrid>
              <a:tr h="370946">
                <a:tc gridSpan="3">
                  <a:txBody>
                    <a:bodyPr/>
                    <a:lstStyle/>
                    <a:p>
                      <a:pPr algn="ctr"/>
                      <a:r>
                        <a:rPr lang="tr-TR" sz="1800" dirty="0" smtClean="0"/>
                        <a:t>Alan</a:t>
                      </a:r>
                      <a:endParaRPr lang="en-US" sz="1800" dirty="0"/>
                    </a:p>
                  </a:txBody>
                  <a:tcPr marL="91447" marR="91447" marT="45733" marB="45733"/>
                </a:tc>
                <a:tc hMerge="1">
                  <a:txBody>
                    <a:bodyPr/>
                    <a:lstStyle/>
                    <a:p>
                      <a:endParaRPr lang="en-US" dirty="0"/>
                    </a:p>
                  </a:txBody>
                  <a:tcPr/>
                </a:tc>
                <a:tc hMerge="1">
                  <a:txBody>
                    <a:bodyPr/>
                    <a:lstStyle/>
                    <a:p>
                      <a:endParaRPr lang="en-US" dirty="0"/>
                    </a:p>
                  </a:txBody>
                  <a:tcPr/>
                </a:tc>
                <a:tc gridSpan="2">
                  <a:txBody>
                    <a:bodyPr/>
                    <a:lstStyle/>
                    <a:p>
                      <a:pPr algn="ctr"/>
                      <a:r>
                        <a:rPr lang="tr-TR" sz="1800" dirty="0" smtClean="0"/>
                        <a:t>Güç: P</a:t>
                      </a:r>
                      <a:r>
                        <a:rPr lang="tr-TR" sz="1800" baseline="0" dirty="0" smtClean="0"/>
                        <a:t> = I x V</a:t>
                      </a:r>
                      <a:endParaRPr lang="en-US" sz="1800" dirty="0"/>
                    </a:p>
                  </a:txBody>
                  <a:tcPr marL="91447" marR="91447" marT="45733" marB="45733"/>
                </a:tc>
                <a:tc hMerge="1">
                  <a:txBody>
                    <a:bodyPr/>
                    <a:lstStyle/>
                    <a:p>
                      <a:endParaRPr lang="en-US" dirty="0"/>
                    </a:p>
                  </a:txBody>
                  <a:tcPr/>
                </a:tc>
              </a:tr>
              <a:tr h="370946">
                <a:tc>
                  <a:txBody>
                    <a:bodyPr/>
                    <a:lstStyle/>
                    <a:p>
                      <a:r>
                        <a:rPr lang="tr-TR" sz="1800" dirty="0" smtClean="0"/>
                        <a:t>Kapı sayısı</a:t>
                      </a:r>
                      <a:endParaRPr lang="en-US" sz="1800" dirty="0"/>
                    </a:p>
                  </a:txBody>
                  <a:tcPr marL="91447" marR="91447" marT="45733" marB="45733"/>
                </a:tc>
                <a:tc>
                  <a:txBody>
                    <a:bodyPr/>
                    <a:lstStyle/>
                    <a:p>
                      <a:r>
                        <a:rPr lang="tr-TR" sz="1800" dirty="0" err="1" smtClean="0"/>
                        <a:t>Transistör</a:t>
                      </a:r>
                      <a:r>
                        <a:rPr lang="tr-TR" sz="1800" dirty="0" smtClean="0"/>
                        <a:t> sayısı</a:t>
                      </a:r>
                      <a:endParaRPr lang="en-US" sz="1800" dirty="0"/>
                    </a:p>
                  </a:txBody>
                  <a:tcPr marL="91447" marR="91447" marT="45733" marB="45733"/>
                </a:tc>
                <a:tc>
                  <a:txBody>
                    <a:bodyPr/>
                    <a:lstStyle/>
                    <a:p>
                      <a:r>
                        <a:rPr lang="tr-TR" sz="1800" dirty="0" smtClean="0"/>
                        <a:t>Port sayısı</a:t>
                      </a:r>
                      <a:endParaRPr lang="en-US" sz="1800" dirty="0"/>
                    </a:p>
                  </a:txBody>
                  <a:tcPr marL="91447" marR="91447" marT="45733" marB="45733"/>
                </a:tc>
                <a:tc>
                  <a:txBody>
                    <a:bodyPr/>
                    <a:lstStyle/>
                    <a:p>
                      <a:r>
                        <a:rPr lang="tr-TR" sz="1800" dirty="0" smtClean="0"/>
                        <a:t>Dinamik</a:t>
                      </a:r>
                      <a:r>
                        <a:rPr lang="tr-TR" sz="1800" baseline="0" dirty="0" smtClean="0"/>
                        <a:t> güç</a:t>
                      </a:r>
                      <a:endParaRPr lang="en-US" sz="1800" dirty="0"/>
                    </a:p>
                  </a:txBody>
                  <a:tcPr marL="91447" marR="91447" marT="45733" marB="45733"/>
                </a:tc>
                <a:tc>
                  <a:txBody>
                    <a:bodyPr/>
                    <a:lstStyle/>
                    <a:p>
                      <a:r>
                        <a:rPr lang="tr-TR" sz="1800" dirty="0" smtClean="0"/>
                        <a:t>Statik güç</a:t>
                      </a:r>
                      <a:endParaRPr lang="en-US" sz="1800" dirty="0"/>
                    </a:p>
                  </a:txBody>
                  <a:tcPr marL="91447" marR="91447" marT="45733" marB="45733"/>
                </a:tc>
              </a:tr>
              <a:tr h="370946">
                <a:tc>
                  <a:txBody>
                    <a:bodyPr/>
                    <a:lstStyle/>
                    <a:p>
                      <a:r>
                        <a:rPr lang="tr-TR" sz="1800" dirty="0" smtClean="0"/>
                        <a:t>5</a:t>
                      </a:r>
                      <a:endParaRPr lang="en-US" sz="1800" dirty="0"/>
                    </a:p>
                  </a:txBody>
                  <a:tcPr marL="91447" marR="91447" marT="45733" marB="45733"/>
                </a:tc>
                <a:tc>
                  <a:txBody>
                    <a:bodyPr/>
                    <a:lstStyle/>
                    <a:p>
                      <a:r>
                        <a:rPr lang="tr-TR" sz="1800" dirty="0" smtClean="0"/>
                        <a:t>50</a:t>
                      </a:r>
                      <a:endParaRPr lang="en-US" sz="1800" dirty="0"/>
                    </a:p>
                  </a:txBody>
                  <a:tcPr marL="91447" marR="91447" marT="45733" marB="45733"/>
                </a:tc>
                <a:tc>
                  <a:txBody>
                    <a:bodyPr/>
                    <a:lstStyle/>
                    <a:p>
                      <a:r>
                        <a:rPr lang="tr-TR" sz="1800" dirty="0" smtClean="0"/>
                        <a:t>5</a:t>
                      </a:r>
                      <a:endParaRPr lang="en-US" sz="1800" dirty="0"/>
                    </a:p>
                  </a:txBody>
                  <a:tcPr marL="91447" marR="91447" marT="45733" marB="45733"/>
                </a:tc>
                <a:tc>
                  <a:txBody>
                    <a:bodyPr/>
                    <a:lstStyle/>
                    <a:p>
                      <a:r>
                        <a:rPr lang="tr-TR" sz="1800" i="1" dirty="0" smtClean="0"/>
                        <a:t>f  </a:t>
                      </a:r>
                      <a:r>
                        <a:rPr lang="tr-TR" sz="1800" dirty="0" smtClean="0"/>
                        <a:t>C  V</a:t>
                      </a:r>
                      <a:r>
                        <a:rPr lang="tr-TR" sz="1800" baseline="-25000" dirty="0" smtClean="0"/>
                        <a:t>DD</a:t>
                      </a:r>
                      <a:r>
                        <a:rPr lang="tr-TR" sz="1800" baseline="30000" dirty="0" smtClean="0"/>
                        <a:t>2</a:t>
                      </a:r>
                      <a:endParaRPr lang="en-US" sz="1800" baseline="30000" dirty="0"/>
                    </a:p>
                  </a:txBody>
                  <a:tcPr marL="91447" marR="91447" marT="45733" marB="45733"/>
                </a:tc>
                <a:tc>
                  <a:txBody>
                    <a:bodyPr/>
                    <a:lstStyle/>
                    <a:p>
                      <a:r>
                        <a:rPr lang="tr-TR" sz="1800" dirty="0" smtClean="0"/>
                        <a:t>V</a:t>
                      </a:r>
                      <a:r>
                        <a:rPr lang="tr-TR" sz="1800" baseline="-25000" dirty="0" smtClean="0"/>
                        <a:t>DD </a:t>
                      </a:r>
                      <a:r>
                        <a:rPr lang="tr-TR" sz="1800" baseline="0" dirty="0" smtClean="0"/>
                        <a:t>I</a:t>
                      </a:r>
                      <a:r>
                        <a:rPr lang="tr-TR" sz="1800" baseline="-25000" dirty="0" smtClean="0"/>
                        <a:t>L</a:t>
                      </a:r>
                      <a:endParaRPr lang="en-US" sz="1800" dirty="0"/>
                    </a:p>
                  </a:txBody>
                  <a:tcPr marL="91447" marR="91447" marT="45733" marB="45733"/>
                </a:tc>
              </a:tr>
            </a:tbl>
          </a:graphicData>
        </a:graphic>
      </p:graphicFrame>
      <p:pic>
        <p:nvPicPr>
          <p:cNvPr id="29729" name="Resim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252913"/>
            <a:ext cx="4000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Tablo 24"/>
          <p:cNvGraphicFramePr>
            <a:graphicFrameLocks noGrp="1"/>
          </p:cNvGraphicFramePr>
          <p:nvPr>
            <p:extLst>
              <p:ext uri="{D42A27DB-BD31-4B8C-83A1-F6EECF244321}">
                <p14:modId xmlns:p14="http://schemas.microsoft.com/office/powerpoint/2010/main" val="477051513"/>
              </p:ext>
            </p:extLst>
          </p:nvPr>
        </p:nvGraphicFramePr>
        <p:xfrm>
          <a:off x="4892675" y="4603750"/>
          <a:ext cx="6821488" cy="1112838"/>
        </p:xfrm>
        <a:graphic>
          <a:graphicData uri="http://schemas.openxmlformats.org/drawingml/2006/table">
            <a:tbl>
              <a:tblPr firstRow="1" bandRow="1">
                <a:tableStyleId>{5C22544A-7EE6-4342-B048-85BDC9FD1C3A}</a:tableStyleId>
              </a:tblPr>
              <a:tblGrid>
                <a:gridCol w="1244471"/>
                <a:gridCol w="1655021"/>
                <a:gridCol w="1210540"/>
                <a:gridCol w="1473127"/>
                <a:gridCol w="1238329"/>
              </a:tblGrid>
              <a:tr h="370946">
                <a:tc gridSpan="3">
                  <a:txBody>
                    <a:bodyPr/>
                    <a:lstStyle/>
                    <a:p>
                      <a:pPr algn="ctr"/>
                      <a:r>
                        <a:rPr lang="tr-TR" sz="1800" dirty="0" smtClean="0"/>
                        <a:t>Alan</a:t>
                      </a:r>
                      <a:endParaRPr lang="en-US" sz="1800" dirty="0"/>
                    </a:p>
                  </a:txBody>
                  <a:tcPr marL="91447" marR="91447" marT="45733" marB="45733"/>
                </a:tc>
                <a:tc hMerge="1">
                  <a:txBody>
                    <a:bodyPr/>
                    <a:lstStyle/>
                    <a:p>
                      <a:endParaRPr lang="en-US" dirty="0"/>
                    </a:p>
                  </a:txBody>
                  <a:tcPr/>
                </a:tc>
                <a:tc hMerge="1">
                  <a:txBody>
                    <a:bodyPr/>
                    <a:lstStyle/>
                    <a:p>
                      <a:endParaRPr lang="en-US" dirty="0"/>
                    </a:p>
                  </a:txBody>
                  <a:tcPr/>
                </a:tc>
                <a:tc gridSpan="2">
                  <a:txBody>
                    <a:bodyPr/>
                    <a:lstStyle/>
                    <a:p>
                      <a:pPr algn="ctr"/>
                      <a:r>
                        <a:rPr lang="tr-TR" sz="1800" dirty="0" smtClean="0"/>
                        <a:t>Güç: P</a:t>
                      </a:r>
                      <a:r>
                        <a:rPr lang="tr-TR" sz="1800" baseline="0" dirty="0" smtClean="0"/>
                        <a:t> = I x V</a:t>
                      </a:r>
                      <a:endParaRPr lang="en-US" sz="1800" dirty="0"/>
                    </a:p>
                  </a:txBody>
                  <a:tcPr marL="91447" marR="91447" marT="45733" marB="45733"/>
                </a:tc>
                <a:tc hMerge="1">
                  <a:txBody>
                    <a:bodyPr/>
                    <a:lstStyle/>
                    <a:p>
                      <a:endParaRPr lang="en-US" dirty="0"/>
                    </a:p>
                  </a:txBody>
                  <a:tcPr/>
                </a:tc>
              </a:tr>
              <a:tr h="370946">
                <a:tc>
                  <a:txBody>
                    <a:bodyPr/>
                    <a:lstStyle/>
                    <a:p>
                      <a:r>
                        <a:rPr lang="tr-TR" sz="1800" dirty="0" smtClean="0"/>
                        <a:t>Kapı sayısı</a:t>
                      </a:r>
                      <a:endParaRPr lang="en-US" sz="1800" dirty="0"/>
                    </a:p>
                  </a:txBody>
                  <a:tcPr marL="91447" marR="91447" marT="45733" marB="45733"/>
                </a:tc>
                <a:tc>
                  <a:txBody>
                    <a:bodyPr/>
                    <a:lstStyle/>
                    <a:p>
                      <a:r>
                        <a:rPr lang="tr-TR" sz="1800" dirty="0" err="1" smtClean="0"/>
                        <a:t>Transistör</a:t>
                      </a:r>
                      <a:r>
                        <a:rPr lang="tr-TR" sz="1800" dirty="0" smtClean="0"/>
                        <a:t> sayısı</a:t>
                      </a:r>
                      <a:endParaRPr lang="en-US" sz="1800" dirty="0"/>
                    </a:p>
                  </a:txBody>
                  <a:tcPr marL="91447" marR="91447" marT="45733" marB="45733"/>
                </a:tc>
                <a:tc>
                  <a:txBody>
                    <a:bodyPr/>
                    <a:lstStyle/>
                    <a:p>
                      <a:r>
                        <a:rPr lang="tr-TR" sz="1800" dirty="0" smtClean="0"/>
                        <a:t>Port sayısı</a:t>
                      </a:r>
                      <a:endParaRPr lang="en-US" sz="1800" dirty="0"/>
                    </a:p>
                  </a:txBody>
                  <a:tcPr marL="91447" marR="91447" marT="45733" marB="45733"/>
                </a:tc>
                <a:tc>
                  <a:txBody>
                    <a:bodyPr/>
                    <a:lstStyle/>
                    <a:p>
                      <a:r>
                        <a:rPr lang="tr-TR" sz="1800" dirty="0" smtClean="0"/>
                        <a:t>Dinamik</a:t>
                      </a:r>
                      <a:r>
                        <a:rPr lang="tr-TR" sz="1800" baseline="0" dirty="0" smtClean="0"/>
                        <a:t> güç</a:t>
                      </a:r>
                      <a:endParaRPr lang="en-US" sz="1800" dirty="0"/>
                    </a:p>
                  </a:txBody>
                  <a:tcPr marL="91447" marR="91447" marT="45733" marB="45733"/>
                </a:tc>
                <a:tc>
                  <a:txBody>
                    <a:bodyPr/>
                    <a:lstStyle/>
                    <a:p>
                      <a:r>
                        <a:rPr lang="tr-TR" sz="1800" dirty="0" smtClean="0"/>
                        <a:t>Statik güç</a:t>
                      </a:r>
                      <a:endParaRPr lang="en-US" sz="1800" dirty="0"/>
                    </a:p>
                  </a:txBody>
                  <a:tcPr marL="91447" marR="91447" marT="45733" marB="45733"/>
                </a:tc>
              </a:tr>
              <a:tr h="370946">
                <a:tc>
                  <a:txBody>
                    <a:bodyPr/>
                    <a:lstStyle/>
                    <a:p>
                      <a:r>
                        <a:rPr lang="tr-TR" sz="1800" dirty="0" smtClean="0">
                          <a:solidFill>
                            <a:srgbClr val="FF0000"/>
                          </a:solidFill>
                        </a:rPr>
                        <a:t>4</a:t>
                      </a:r>
                      <a:endParaRPr lang="en-US" sz="1800" dirty="0">
                        <a:solidFill>
                          <a:srgbClr val="FF0000"/>
                        </a:solidFill>
                      </a:endParaRPr>
                    </a:p>
                  </a:txBody>
                  <a:tcPr marL="91447" marR="91447" marT="45733" marB="45733"/>
                </a:tc>
                <a:tc>
                  <a:txBody>
                    <a:bodyPr/>
                    <a:lstStyle/>
                    <a:p>
                      <a:r>
                        <a:rPr lang="tr-TR" sz="1800" dirty="0" smtClean="0">
                          <a:solidFill>
                            <a:srgbClr val="FF0000"/>
                          </a:solidFill>
                        </a:rPr>
                        <a:t>44</a:t>
                      </a:r>
                      <a:endParaRPr lang="en-US" sz="1800" dirty="0">
                        <a:solidFill>
                          <a:srgbClr val="FF0000"/>
                        </a:solidFill>
                      </a:endParaRPr>
                    </a:p>
                  </a:txBody>
                  <a:tcPr marL="91447" marR="91447" marT="45733" marB="45733"/>
                </a:tc>
                <a:tc>
                  <a:txBody>
                    <a:bodyPr/>
                    <a:lstStyle/>
                    <a:p>
                      <a:r>
                        <a:rPr lang="tr-TR" sz="1800" dirty="0" smtClean="0"/>
                        <a:t>5</a:t>
                      </a:r>
                      <a:endParaRPr lang="en-US" sz="1800" dirty="0"/>
                    </a:p>
                  </a:txBody>
                  <a:tcPr marL="91447" marR="91447" marT="45733" marB="45733"/>
                </a:tc>
                <a:tc>
                  <a:txBody>
                    <a:bodyPr/>
                    <a:lstStyle/>
                    <a:p>
                      <a:r>
                        <a:rPr lang="tr-TR" sz="1800" i="1" dirty="0" smtClean="0"/>
                        <a:t>f  </a:t>
                      </a:r>
                      <a:r>
                        <a:rPr lang="tr-TR" sz="1800" b="1" dirty="0" smtClean="0">
                          <a:solidFill>
                            <a:srgbClr val="FF0000"/>
                          </a:solidFill>
                        </a:rPr>
                        <a:t>C</a:t>
                      </a:r>
                      <a:r>
                        <a:rPr lang="tr-TR" sz="1800" dirty="0" smtClean="0"/>
                        <a:t>  V</a:t>
                      </a:r>
                      <a:r>
                        <a:rPr lang="tr-TR" sz="1800" baseline="-25000" dirty="0" smtClean="0"/>
                        <a:t>DD</a:t>
                      </a:r>
                      <a:r>
                        <a:rPr lang="tr-TR" sz="1800" baseline="30000" dirty="0" smtClean="0"/>
                        <a:t>2</a:t>
                      </a:r>
                      <a:endParaRPr lang="en-US" sz="1800" baseline="30000" dirty="0"/>
                    </a:p>
                  </a:txBody>
                  <a:tcPr marL="91447" marR="91447" marT="45733" marB="45733"/>
                </a:tc>
                <a:tc>
                  <a:txBody>
                    <a:bodyPr/>
                    <a:lstStyle/>
                    <a:p>
                      <a:r>
                        <a:rPr lang="tr-TR" sz="1800" dirty="0" smtClean="0"/>
                        <a:t>V</a:t>
                      </a:r>
                      <a:r>
                        <a:rPr lang="tr-TR" sz="1800" baseline="-25000" dirty="0" smtClean="0"/>
                        <a:t>DD </a:t>
                      </a:r>
                      <a:r>
                        <a:rPr lang="tr-TR" sz="1800" baseline="0" dirty="0" smtClean="0"/>
                        <a:t>I</a:t>
                      </a:r>
                      <a:r>
                        <a:rPr lang="tr-TR" sz="1800" baseline="-25000" dirty="0" smtClean="0"/>
                        <a:t>L</a:t>
                      </a:r>
                      <a:endParaRPr lang="en-US" sz="1800" dirty="0"/>
                    </a:p>
                  </a:txBody>
                  <a:tcPr marL="91447" marR="91447" marT="45733" marB="45733"/>
                </a:tc>
              </a:tr>
            </a:tbl>
          </a:graphicData>
        </a:graphic>
      </p:graphicFrame>
      <p:cxnSp>
        <p:nvCxnSpPr>
          <p:cNvPr id="29" name="Düz Ok Bağlayıcısı 28"/>
          <p:cNvCxnSpPr/>
          <p:nvPr/>
        </p:nvCxnSpPr>
        <p:spPr>
          <a:xfrm>
            <a:off x="9472613" y="5716588"/>
            <a:ext cx="673100" cy="296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54" name="Metin kutusu 29"/>
          <p:cNvSpPr txBox="1">
            <a:spLocks noChangeArrowheads="1"/>
          </p:cNvSpPr>
          <p:nvPr/>
        </p:nvSpPr>
        <p:spPr bwMode="auto">
          <a:xfrm>
            <a:off x="8204200" y="6013450"/>
            <a:ext cx="3687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a:t>Alan azaldığı için dinamik güç tüketimi de azaldı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Hesaplamanın maliyeti – Tam toplayıcı</a:t>
            </a:r>
            <a:endParaRPr lang="en-US" dirty="0"/>
          </a:p>
        </p:txBody>
      </p:sp>
      <p:pic>
        <p:nvPicPr>
          <p:cNvPr id="31747"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3413" y="1308100"/>
            <a:ext cx="4073525" cy="2592388"/>
          </a:xfrm>
        </p:spPr>
      </p:pic>
      <p:graphicFrame>
        <p:nvGraphicFramePr>
          <p:cNvPr id="15" name="Tablo 14"/>
          <p:cNvGraphicFramePr>
            <a:graphicFrameLocks noGrp="1"/>
          </p:cNvGraphicFramePr>
          <p:nvPr/>
        </p:nvGraphicFramePr>
        <p:xfrm>
          <a:off x="838200" y="3833813"/>
          <a:ext cx="2955926" cy="3017835"/>
        </p:xfrm>
        <a:graphic>
          <a:graphicData uri="http://schemas.openxmlformats.org/drawingml/2006/table">
            <a:tbl>
              <a:tblPr firstRow="1" bandRow="1">
                <a:tableStyleId>{5C22544A-7EE6-4342-B048-85BDC9FD1C3A}</a:tableStyleId>
              </a:tblPr>
              <a:tblGrid>
                <a:gridCol w="667813"/>
                <a:gridCol w="667813"/>
                <a:gridCol w="667813"/>
                <a:gridCol w="952487"/>
              </a:tblGrid>
              <a:tr h="335315">
                <a:tc>
                  <a:txBody>
                    <a:bodyPr/>
                    <a:lstStyle/>
                    <a:p>
                      <a:r>
                        <a:rPr lang="tr-TR" sz="1600" dirty="0" smtClean="0"/>
                        <a:t>A</a:t>
                      </a:r>
                      <a:endParaRPr lang="en-US" sz="1600" dirty="0"/>
                    </a:p>
                  </a:txBody>
                  <a:tcPr marL="45729" marR="45729" marT="45725" marB="45725"/>
                </a:tc>
                <a:tc>
                  <a:txBody>
                    <a:bodyPr/>
                    <a:lstStyle/>
                    <a:p>
                      <a:r>
                        <a:rPr lang="tr-TR" sz="1600" dirty="0" smtClean="0"/>
                        <a:t>B</a:t>
                      </a:r>
                      <a:endParaRPr lang="en-US" sz="1600" dirty="0"/>
                    </a:p>
                  </a:txBody>
                  <a:tcPr marL="45729" marR="45729" marT="45725" marB="45725"/>
                </a:tc>
                <a:tc>
                  <a:txBody>
                    <a:bodyPr/>
                    <a:lstStyle/>
                    <a:p>
                      <a:r>
                        <a:rPr lang="tr-TR" sz="1600" dirty="0" smtClean="0"/>
                        <a:t>Cin</a:t>
                      </a:r>
                      <a:endParaRPr lang="en-US" sz="1600" dirty="0"/>
                    </a:p>
                  </a:txBody>
                  <a:tcPr marL="45729" marR="45729" marT="45725" marB="45725"/>
                </a:tc>
                <a:tc>
                  <a:txBody>
                    <a:bodyPr/>
                    <a:lstStyle/>
                    <a:p>
                      <a:r>
                        <a:rPr lang="tr-TR" sz="1600" dirty="0" smtClean="0"/>
                        <a:t>[</a:t>
                      </a:r>
                      <a:r>
                        <a:rPr lang="tr-TR" sz="1600" dirty="0" err="1" smtClean="0"/>
                        <a:t>Cout</a:t>
                      </a:r>
                      <a:r>
                        <a:rPr lang="tr-TR" sz="1600" dirty="0" smtClean="0"/>
                        <a:t> S]</a:t>
                      </a:r>
                      <a:endParaRPr lang="en-US" sz="1600"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0</a:t>
                      </a:r>
                      <a:endParaRPr lang="en-US" sz="1600" b="1"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1</a:t>
                      </a:r>
                      <a:endParaRPr lang="en-US" sz="1600" b="1"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1</a:t>
                      </a:r>
                      <a:endParaRPr lang="en-US" sz="1600" b="1" dirty="0"/>
                    </a:p>
                  </a:txBody>
                  <a:tcPr marL="45729" marR="45729" marT="45725" marB="45725"/>
                </a:tc>
              </a:tr>
              <a:tr h="335315">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2</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1</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2</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0</a:t>
                      </a:r>
                      <a:endParaRPr lang="en-US" sz="1600" dirty="0"/>
                    </a:p>
                  </a:txBody>
                  <a:tcPr marL="45729" marR="45729" marT="45725" marB="45725"/>
                </a:tc>
                <a:tc>
                  <a:txBody>
                    <a:bodyPr/>
                    <a:lstStyle/>
                    <a:p>
                      <a:r>
                        <a:rPr lang="tr-TR" sz="1600" b="1" dirty="0" smtClean="0"/>
                        <a:t>2</a:t>
                      </a:r>
                      <a:endParaRPr lang="en-US" sz="1600" b="1" dirty="0"/>
                    </a:p>
                  </a:txBody>
                  <a:tcPr marL="45729" marR="45729" marT="45725" marB="45725"/>
                </a:tc>
              </a:tr>
              <a:tr h="335315">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dirty="0" smtClean="0"/>
                        <a:t>1</a:t>
                      </a:r>
                      <a:endParaRPr lang="en-US" sz="1600" dirty="0"/>
                    </a:p>
                  </a:txBody>
                  <a:tcPr marL="45729" marR="45729" marT="45725" marB="45725"/>
                </a:tc>
                <a:tc>
                  <a:txBody>
                    <a:bodyPr/>
                    <a:lstStyle/>
                    <a:p>
                      <a:r>
                        <a:rPr lang="tr-TR" sz="1600" b="1" dirty="0" smtClean="0"/>
                        <a:t>3</a:t>
                      </a:r>
                      <a:endParaRPr lang="en-US" sz="1600" b="1" dirty="0"/>
                    </a:p>
                  </a:txBody>
                  <a:tcPr marL="45729" marR="45729" marT="45725" marB="45725"/>
                </a:tc>
              </a:tr>
            </a:tbl>
          </a:graphicData>
        </a:graphic>
      </p:graphicFrame>
      <p:graphicFrame>
        <p:nvGraphicFramePr>
          <p:cNvPr id="16" name="Tablo 15"/>
          <p:cNvGraphicFramePr>
            <a:graphicFrameLocks noGrp="1"/>
          </p:cNvGraphicFramePr>
          <p:nvPr/>
        </p:nvGraphicFramePr>
        <p:xfrm>
          <a:off x="7011988" y="3765550"/>
          <a:ext cx="2954337" cy="3017835"/>
        </p:xfrm>
        <a:graphic>
          <a:graphicData uri="http://schemas.openxmlformats.org/drawingml/2006/table">
            <a:tbl>
              <a:tblPr firstRow="1" bandRow="1">
                <a:tableStyleId>{5C22544A-7EE6-4342-B048-85BDC9FD1C3A}</a:tableStyleId>
              </a:tblPr>
              <a:tblGrid>
                <a:gridCol w="667454"/>
                <a:gridCol w="667454"/>
                <a:gridCol w="667454"/>
                <a:gridCol w="951975"/>
              </a:tblGrid>
              <a:tr h="335315">
                <a:tc>
                  <a:txBody>
                    <a:bodyPr/>
                    <a:lstStyle/>
                    <a:p>
                      <a:r>
                        <a:rPr lang="tr-TR" sz="1600" dirty="0" smtClean="0"/>
                        <a:t>A</a:t>
                      </a:r>
                      <a:endParaRPr lang="en-US" sz="1600" dirty="0"/>
                    </a:p>
                  </a:txBody>
                  <a:tcPr marL="45705" marR="45705" marT="45725" marB="45725"/>
                </a:tc>
                <a:tc>
                  <a:txBody>
                    <a:bodyPr/>
                    <a:lstStyle/>
                    <a:p>
                      <a:r>
                        <a:rPr lang="tr-TR" sz="1600" dirty="0" smtClean="0"/>
                        <a:t>B</a:t>
                      </a:r>
                      <a:endParaRPr lang="en-US" sz="1600" dirty="0"/>
                    </a:p>
                  </a:txBody>
                  <a:tcPr marL="45705" marR="45705" marT="45725" marB="45725"/>
                </a:tc>
                <a:tc>
                  <a:txBody>
                    <a:bodyPr/>
                    <a:lstStyle/>
                    <a:p>
                      <a:r>
                        <a:rPr lang="tr-TR" sz="1600" dirty="0" smtClean="0"/>
                        <a:t>Cin</a:t>
                      </a:r>
                      <a:endParaRPr lang="en-US" sz="1600" dirty="0"/>
                    </a:p>
                  </a:txBody>
                  <a:tcPr marL="45705" marR="45705" marT="45725" marB="45725"/>
                </a:tc>
                <a:tc>
                  <a:txBody>
                    <a:bodyPr/>
                    <a:lstStyle/>
                    <a:p>
                      <a:r>
                        <a:rPr lang="tr-TR" sz="1600" dirty="0" smtClean="0"/>
                        <a:t>[</a:t>
                      </a:r>
                      <a:r>
                        <a:rPr lang="tr-TR" sz="1600" dirty="0" err="1" smtClean="0"/>
                        <a:t>Cout</a:t>
                      </a:r>
                      <a:r>
                        <a:rPr lang="tr-TR" sz="1600" dirty="0" smtClean="0"/>
                        <a:t> S]</a:t>
                      </a:r>
                      <a:endParaRPr lang="en-US" sz="1600"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t>0</a:t>
                      </a:r>
                      <a:endParaRPr lang="en-US" sz="1600" b="1"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b="1" dirty="0" smtClean="0"/>
                        <a:t>1</a:t>
                      </a:r>
                      <a:endParaRPr lang="en-US" sz="1600" b="1" dirty="0"/>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solidFill>
                            <a:srgbClr val="FF0000"/>
                          </a:solidFill>
                        </a:rPr>
                        <a:t>3</a:t>
                      </a:r>
                      <a:endParaRPr lang="en-US" sz="1600" b="1" dirty="0">
                        <a:solidFill>
                          <a:srgbClr val="FF0000"/>
                        </a:solidFill>
                      </a:endParaRPr>
                    </a:p>
                  </a:txBody>
                  <a:tcPr marL="45705" marR="45705" marT="45725" marB="45725"/>
                </a:tc>
              </a:tr>
              <a:tr h="335315">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b="1" dirty="0" smtClean="0">
                          <a:solidFill>
                            <a:srgbClr val="FF0000"/>
                          </a:solidFill>
                        </a:rPr>
                        <a:t>3</a:t>
                      </a:r>
                      <a:endParaRPr lang="en-US" sz="1600" b="1" dirty="0">
                        <a:solidFill>
                          <a:srgbClr val="FF0000"/>
                        </a:solidFill>
                      </a:endParaRPr>
                    </a:p>
                  </a:txBody>
                  <a:tcPr marL="45705" marR="45705" marT="45725" marB="45725"/>
                </a:tc>
              </a:tr>
              <a:tr h="335315">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solidFill>
                            <a:srgbClr val="FF0000"/>
                          </a:solidFill>
                        </a:rPr>
                        <a:t>3</a:t>
                      </a:r>
                      <a:endParaRPr lang="en-US" sz="1600" b="1" dirty="0">
                        <a:solidFill>
                          <a:srgbClr val="FF0000"/>
                        </a:solidFill>
                      </a:endParaRPr>
                    </a:p>
                  </a:txBody>
                  <a:tcPr marL="45705" marR="45705" marT="45725" marB="45725"/>
                </a:tc>
              </a:tr>
              <a:tr h="335315">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b="1" dirty="0" smtClean="0">
                          <a:solidFill>
                            <a:srgbClr val="FF0000"/>
                          </a:solidFill>
                        </a:rPr>
                        <a:t>3</a:t>
                      </a:r>
                      <a:endParaRPr lang="en-US" sz="1600" b="1" dirty="0">
                        <a:solidFill>
                          <a:srgbClr val="FF0000"/>
                        </a:solidFill>
                      </a:endParaRPr>
                    </a:p>
                  </a:txBody>
                  <a:tcPr marL="45705" marR="45705" marT="45725" marB="45725"/>
                </a:tc>
              </a:tr>
              <a:tr h="335315">
                <a:tc>
                  <a:txBody>
                    <a:bodyPr/>
                    <a:lstStyle/>
                    <a:p>
                      <a:r>
                        <a:rPr lang="tr-TR" sz="1600" dirty="0" smtClean="0"/>
                        <a:t>1</a:t>
                      </a:r>
                      <a:endParaRPr lang="en-US" sz="1600" dirty="0"/>
                    </a:p>
                  </a:txBody>
                  <a:tcPr marL="45705" marR="45705" marT="45725" marB="45725"/>
                </a:tc>
                <a:tc>
                  <a:txBody>
                    <a:bodyPr/>
                    <a:lstStyle/>
                    <a:p>
                      <a:r>
                        <a:rPr lang="tr-TR" sz="1600" dirty="0" smtClean="0"/>
                        <a:t>1</a:t>
                      </a:r>
                      <a:endParaRPr lang="en-US" sz="1600" dirty="0"/>
                    </a:p>
                  </a:txBody>
                  <a:tcPr marL="45705" marR="45705" marT="45725" marB="45725"/>
                </a:tc>
                <a:tc>
                  <a:txBody>
                    <a:bodyPr/>
                    <a:lstStyle/>
                    <a:p>
                      <a:r>
                        <a:rPr lang="tr-TR" sz="1600" dirty="0" smtClean="0"/>
                        <a:t>0</a:t>
                      </a:r>
                      <a:endParaRPr lang="en-US" sz="1600" dirty="0"/>
                    </a:p>
                  </a:txBody>
                  <a:tcPr marL="45705" marR="45705" marT="45725" marB="45725"/>
                </a:tc>
                <a:tc>
                  <a:txBody>
                    <a:bodyPr/>
                    <a:lstStyle/>
                    <a:p>
                      <a:r>
                        <a:rPr lang="tr-TR" sz="1600" b="1" dirty="0" smtClean="0">
                          <a:solidFill>
                            <a:srgbClr val="FF0000"/>
                          </a:solidFill>
                        </a:rPr>
                        <a:t>0</a:t>
                      </a:r>
                      <a:endParaRPr lang="en-US" sz="1600" b="1" dirty="0">
                        <a:solidFill>
                          <a:srgbClr val="FF0000"/>
                        </a:solidFill>
                      </a:endParaRPr>
                    </a:p>
                  </a:txBody>
                  <a:tcPr marL="45705" marR="45705" marT="45725" marB="45725"/>
                </a:tc>
              </a:tr>
              <a:tr h="335315">
                <a:tc>
                  <a:txBody>
                    <a:bodyPr/>
                    <a:lstStyle/>
                    <a:p>
                      <a:r>
                        <a:rPr lang="tr-TR" sz="1600" dirty="0" smtClean="0">
                          <a:solidFill>
                            <a:srgbClr val="FF0000"/>
                          </a:solidFill>
                        </a:rPr>
                        <a:t>1</a:t>
                      </a:r>
                      <a:endParaRPr lang="en-US" sz="1600" dirty="0">
                        <a:solidFill>
                          <a:srgbClr val="FF0000"/>
                        </a:solidFill>
                      </a:endParaRPr>
                    </a:p>
                  </a:txBody>
                  <a:tcPr marL="45705" marR="45705" marT="45725" marB="45725"/>
                </a:tc>
                <a:tc>
                  <a:txBody>
                    <a:bodyPr/>
                    <a:lstStyle/>
                    <a:p>
                      <a:r>
                        <a:rPr lang="tr-TR" sz="1600" dirty="0" smtClean="0">
                          <a:solidFill>
                            <a:srgbClr val="FF0000"/>
                          </a:solidFill>
                        </a:rPr>
                        <a:t>1</a:t>
                      </a:r>
                      <a:endParaRPr lang="en-US" sz="1600" dirty="0">
                        <a:solidFill>
                          <a:srgbClr val="FF0000"/>
                        </a:solidFill>
                      </a:endParaRPr>
                    </a:p>
                  </a:txBody>
                  <a:tcPr marL="45705" marR="45705" marT="45725" marB="45725"/>
                </a:tc>
                <a:tc>
                  <a:txBody>
                    <a:bodyPr/>
                    <a:lstStyle/>
                    <a:p>
                      <a:r>
                        <a:rPr lang="tr-TR" sz="1600" dirty="0" smtClean="0">
                          <a:solidFill>
                            <a:srgbClr val="FF0000"/>
                          </a:solidFill>
                        </a:rPr>
                        <a:t>1</a:t>
                      </a:r>
                      <a:endParaRPr lang="en-US" sz="1600" dirty="0">
                        <a:solidFill>
                          <a:srgbClr val="FF0000"/>
                        </a:solidFill>
                      </a:endParaRPr>
                    </a:p>
                  </a:txBody>
                  <a:tcPr marL="45705" marR="45705" marT="45725" marB="45725"/>
                </a:tc>
                <a:tc>
                  <a:txBody>
                    <a:bodyPr/>
                    <a:lstStyle/>
                    <a:p>
                      <a:r>
                        <a:rPr lang="tr-TR" sz="1600" b="1" dirty="0" smtClean="0">
                          <a:solidFill>
                            <a:srgbClr val="FF0000"/>
                          </a:solidFill>
                        </a:rPr>
                        <a:t>1</a:t>
                      </a:r>
                      <a:endParaRPr lang="en-US" sz="1600" b="1" dirty="0">
                        <a:solidFill>
                          <a:srgbClr val="FF0000"/>
                        </a:solidFill>
                      </a:endParaRPr>
                    </a:p>
                  </a:txBody>
                  <a:tcPr marL="45705" marR="45705" marT="45725" marB="45725"/>
                </a:tc>
              </a:tr>
            </a:tbl>
          </a:graphicData>
        </a:graphic>
      </p:graphicFrame>
      <p:pic>
        <p:nvPicPr>
          <p:cNvPr id="31852"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5725" y="1385888"/>
            <a:ext cx="39814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10"/>
          <p:cNvSpPr txBox="1"/>
          <p:nvPr/>
        </p:nvSpPr>
        <p:spPr>
          <a:xfrm>
            <a:off x="10561637" y="1932413"/>
            <a:ext cx="1584325" cy="830997"/>
          </a:xfrm>
          <a:prstGeom prst="rect">
            <a:avLst/>
          </a:prstGeom>
          <a:noFill/>
        </p:spPr>
        <p:txBody>
          <a:bodyPr wrap="square">
            <a:spAutoFit/>
          </a:bodyPr>
          <a:lstStyle/>
          <a:p>
            <a:pPr>
              <a:defRPr/>
            </a:pPr>
            <a:r>
              <a:rPr lang="tr-TR" sz="2400" b="1" dirty="0" smtClean="0">
                <a:solidFill>
                  <a:srgbClr val="FF0000"/>
                </a:solidFill>
                <a:latin typeface="+mn-lt"/>
              </a:rPr>
              <a:t>30 Transistor</a:t>
            </a:r>
            <a:endParaRPr lang="en-US" sz="2000" b="1" dirty="0">
              <a:solidFill>
                <a:srgbClr val="FF0000"/>
              </a:solidFill>
              <a:latin typeface="+mn-lt"/>
            </a:endParaRPr>
          </a:p>
        </p:txBody>
      </p:sp>
      <p:sp>
        <p:nvSpPr>
          <p:cNvPr id="8" name="Metin kutusu 7"/>
          <p:cNvSpPr txBox="1"/>
          <p:nvPr/>
        </p:nvSpPr>
        <p:spPr>
          <a:xfrm>
            <a:off x="4362451" y="1932414"/>
            <a:ext cx="1625600" cy="830997"/>
          </a:xfrm>
          <a:prstGeom prst="rect">
            <a:avLst/>
          </a:prstGeom>
          <a:noFill/>
        </p:spPr>
        <p:txBody>
          <a:bodyPr wrap="square">
            <a:spAutoFit/>
          </a:bodyPr>
          <a:lstStyle/>
          <a:p>
            <a:pPr>
              <a:defRPr/>
            </a:pPr>
            <a:r>
              <a:rPr lang="tr-TR" sz="2400" b="1" dirty="0" smtClean="0">
                <a:solidFill>
                  <a:srgbClr val="FF0000"/>
                </a:solidFill>
                <a:latin typeface="+mn-lt"/>
              </a:rPr>
              <a:t>50 Transistor</a:t>
            </a:r>
            <a:endParaRPr lang="en-US" sz="20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Önerdiğimiz yaklaşık tam toplayıcılar</a:t>
            </a:r>
            <a:endParaRPr lang="en-US" dirty="0"/>
          </a:p>
        </p:txBody>
      </p:sp>
      <p:graphicFrame>
        <p:nvGraphicFramePr>
          <p:cNvPr id="5" name="İçerik Yer Tutucusu 4"/>
          <p:cNvGraphicFramePr>
            <a:graphicFrameLocks noGrp="1"/>
          </p:cNvGraphicFramePr>
          <p:nvPr>
            <p:ph idx="1"/>
          </p:nvPr>
        </p:nvGraphicFramePr>
        <p:xfrm>
          <a:off x="6005513" y="1766888"/>
          <a:ext cx="5619750" cy="4249735"/>
        </p:xfrm>
        <a:graphic>
          <a:graphicData uri="http://schemas.openxmlformats.org/drawingml/2006/table">
            <a:tbl>
              <a:tblPr/>
              <a:tblGrid>
                <a:gridCol w="1127312"/>
                <a:gridCol w="1127312"/>
                <a:gridCol w="1127312"/>
                <a:gridCol w="1127312"/>
                <a:gridCol w="1110502"/>
              </a:tblGrid>
              <a:tr h="729192">
                <a:tc rowSpan="2">
                  <a:txBody>
                    <a:bodyPr/>
                    <a:lstStyle/>
                    <a:p>
                      <a:pPr algn="ctr">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FPGA </a:t>
                      </a:r>
                      <a:r>
                        <a:rPr lang="tr-TR" sz="1800" b="1" dirty="0" smtClean="0">
                          <a:solidFill>
                            <a:schemeClr val="bg1"/>
                          </a:solidFill>
                          <a:effectLst/>
                          <a:latin typeface="+mn-lt"/>
                          <a:ea typeface="Times New Roman" panose="02020603050405020304" pitchFamily="18" charset="0"/>
                          <a:cs typeface="Times New Roman" panose="02020603050405020304" pitchFamily="18" charset="0"/>
                        </a:rPr>
                        <a:t>dinamik</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a:t>
                      </a:r>
                      <a:r>
                        <a:rPr lang="tr-TR" sz="1800" b="1" dirty="0" smtClean="0">
                          <a:solidFill>
                            <a:schemeClr val="bg1"/>
                          </a:solidFill>
                          <a:effectLst/>
                          <a:latin typeface="+mn-lt"/>
                          <a:ea typeface="Times New Roman" panose="02020603050405020304" pitchFamily="18" charset="0"/>
                          <a:cs typeface="Times New Roman" panose="02020603050405020304" pitchFamily="18" charset="0"/>
                        </a:rPr>
                        <a:t>güç </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(mw</a:t>
                      </a:r>
                      <a:r>
                        <a:rPr lang="en-US" sz="1800" b="1" dirty="0">
                          <a:solidFill>
                            <a:schemeClr val="bg1"/>
                          </a:solidFill>
                          <a:effectLst/>
                          <a:latin typeface="+mn-lt"/>
                          <a:ea typeface="Times New Roman" panose="02020603050405020304" pitchFamily="18" charset="0"/>
                          <a:cs typeface="Times New Roman" panose="02020603050405020304" pitchFamily="18" charset="0"/>
                        </a:rPr>
                        <a:t>)</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algn="ctr">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ASIC (SPICE) </a:t>
                      </a:r>
                      <a:r>
                        <a:rPr lang="tr-TR" sz="1800" b="1" dirty="0" smtClean="0">
                          <a:solidFill>
                            <a:schemeClr val="bg1"/>
                          </a:solidFill>
                          <a:effectLst/>
                          <a:latin typeface="+mn-lt"/>
                          <a:ea typeface="Times New Roman" panose="02020603050405020304" pitchFamily="18" charset="0"/>
                          <a:cs typeface="Times New Roman" panose="02020603050405020304" pitchFamily="18" charset="0"/>
                        </a:rPr>
                        <a:t>Ortalama güç simülasyonu</a:t>
                      </a:r>
                      <a:r>
                        <a:rPr lang="tr-TR" sz="1800" b="1" baseline="0" dirty="0" smtClean="0">
                          <a:solidFill>
                            <a:schemeClr val="bg1"/>
                          </a:solidFill>
                          <a:effectLst/>
                          <a:latin typeface="+mn-lt"/>
                          <a:ea typeface="Times New Roman" panose="02020603050405020304" pitchFamily="18" charset="0"/>
                          <a:cs typeface="Times New Roman" panose="02020603050405020304" pitchFamily="18" charset="0"/>
                        </a:rPr>
                        <a:t> </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(µw</a:t>
                      </a:r>
                      <a:r>
                        <a:rPr lang="en-US" sz="1800" b="1" dirty="0">
                          <a:solidFill>
                            <a:schemeClr val="bg1"/>
                          </a:solidFill>
                          <a:effectLst/>
                          <a:latin typeface="+mn-lt"/>
                          <a:ea typeface="Times New Roman" panose="02020603050405020304" pitchFamily="18" charset="0"/>
                          <a:cs typeface="Times New Roman" panose="02020603050405020304" pitchFamily="18" charset="0"/>
                        </a:rPr>
                        <a:t>) </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1142598">
                <a:tc vMerge="1">
                  <a:txBody>
                    <a:bodyPr/>
                    <a:lstStyle/>
                    <a:p>
                      <a:endParaRPr lang="en-US"/>
                    </a:p>
                  </a:txBody>
                  <a:tcPr/>
                </a:tc>
                <a:tc>
                  <a:txBody>
                    <a:bodyPr/>
                    <a:lstStyle/>
                    <a:p>
                      <a:pPr algn="ctr">
                        <a:spcAft>
                          <a:spcPts val="0"/>
                        </a:spcAft>
                      </a:pPr>
                      <a:r>
                        <a:rPr lang="tr-TR" sz="1800" b="1" i="1" dirty="0" smtClean="0">
                          <a:solidFill>
                            <a:schemeClr val="bg1"/>
                          </a:solidFill>
                          <a:effectLst/>
                          <a:latin typeface="+mn-lt"/>
                          <a:ea typeface="Times New Roman" panose="02020603050405020304" pitchFamily="18" charset="0"/>
                          <a:cs typeface="Times New Roman" panose="02020603050405020304" pitchFamily="18" charset="0"/>
                        </a:rPr>
                        <a:t>Eski</a:t>
                      </a:r>
                      <a:r>
                        <a:rPr lang="tr-TR" sz="1800" b="1" i="1" baseline="0" dirty="0" smtClean="0">
                          <a:solidFill>
                            <a:schemeClr val="bg1"/>
                          </a:solidFill>
                          <a:effectLst/>
                          <a:latin typeface="+mn-lt"/>
                          <a:ea typeface="Times New Roman" panose="02020603050405020304" pitchFamily="18" charset="0"/>
                          <a:cs typeface="Times New Roman" panose="02020603050405020304" pitchFamily="18" charset="0"/>
                        </a:rPr>
                        <a:t> yöntem</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tr-TR" sz="1800" b="1" i="1" dirty="0" smtClean="0">
                          <a:solidFill>
                            <a:schemeClr val="bg1"/>
                          </a:solidFill>
                          <a:effectLst/>
                          <a:latin typeface="+mn-lt"/>
                          <a:ea typeface="Times New Roman" panose="02020603050405020304" pitchFamily="18" charset="0"/>
                          <a:cs typeface="Times New Roman" panose="02020603050405020304" pitchFamily="18" charset="0"/>
                        </a:rPr>
                        <a:t>Önerilen Yöntem</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tr-TR" sz="1800" b="1" i="1" dirty="0" smtClean="0">
                          <a:solidFill>
                            <a:schemeClr val="bg1"/>
                          </a:solidFill>
                          <a:effectLst/>
                          <a:latin typeface="+mn-lt"/>
                          <a:ea typeface="Times New Roman" panose="02020603050405020304" pitchFamily="18" charset="0"/>
                          <a:cs typeface="Times New Roman" panose="02020603050405020304" pitchFamily="18" charset="0"/>
                        </a:rPr>
                        <a:t>Eski</a:t>
                      </a:r>
                      <a:r>
                        <a:rPr lang="tr-TR" sz="1800" b="1" i="1" baseline="0" dirty="0" smtClean="0">
                          <a:solidFill>
                            <a:schemeClr val="bg1"/>
                          </a:solidFill>
                          <a:effectLst/>
                          <a:latin typeface="+mn-lt"/>
                          <a:ea typeface="Times New Roman" panose="02020603050405020304" pitchFamily="18" charset="0"/>
                          <a:cs typeface="Times New Roman" panose="02020603050405020304" pitchFamily="18" charset="0"/>
                        </a:rPr>
                        <a:t> yöntem</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tr-TR" sz="1800" b="1" i="1" dirty="0" smtClean="0">
                          <a:solidFill>
                            <a:schemeClr val="bg1"/>
                          </a:solidFill>
                          <a:effectLst/>
                          <a:latin typeface="+mn-lt"/>
                          <a:ea typeface="Times New Roman" panose="02020603050405020304" pitchFamily="18" charset="0"/>
                          <a:cs typeface="Times New Roman" panose="02020603050405020304" pitchFamily="18" charset="0"/>
                        </a:rPr>
                        <a:t>Önerilen Yöntem</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75589">
                <a:tc>
                  <a:txBody>
                    <a:bodyPr/>
                    <a:lstStyle/>
                    <a:p>
                      <a:pPr algn="ctr">
                        <a:spcAft>
                          <a:spcPts val="0"/>
                        </a:spcAft>
                      </a:pPr>
                      <a:r>
                        <a:rPr lang="en-US" sz="1600" dirty="0" smtClean="0">
                          <a:effectLst/>
                        </a:rPr>
                        <a:t>EXAD</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0.44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0.44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25.7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25.7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75589">
                <a:tc>
                  <a:txBody>
                    <a:bodyPr/>
                    <a:lstStyle/>
                    <a:p>
                      <a:pPr algn="ctr">
                        <a:spcAft>
                          <a:spcPts val="0"/>
                        </a:spcAft>
                      </a:pPr>
                      <a:r>
                        <a:rPr lang="en-US" sz="1600" dirty="0" smtClean="0">
                          <a:effectLst/>
                        </a:rPr>
                        <a:t>APAD1</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0.25</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0.25</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23.37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14.83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75589">
                <a:tc>
                  <a:txBody>
                    <a:bodyPr/>
                    <a:lstStyle/>
                    <a:p>
                      <a:pPr algn="ctr">
                        <a:spcAft>
                          <a:spcPts val="0"/>
                        </a:spcAft>
                      </a:pPr>
                      <a:r>
                        <a:rPr lang="en-US" sz="1600" dirty="0" smtClean="0">
                          <a:effectLst/>
                        </a:rPr>
                        <a:t>APAD</a:t>
                      </a:r>
                      <a:r>
                        <a:rPr lang="en-US" sz="1600" dirty="0" smtClean="0">
                          <a:solidFill>
                            <a:srgbClr val="000000"/>
                          </a:solidFill>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0.19</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0.12</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a:effectLst/>
                          <a:latin typeface="+mn-lt"/>
                          <a:ea typeface="Times New Roman" panose="02020603050405020304" pitchFamily="18" charset="0"/>
                          <a:cs typeface="Times New Roman" panose="02020603050405020304" pitchFamily="18" charset="0"/>
                        </a:rPr>
                        <a:t>14.75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12.75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75589">
                <a:tc>
                  <a:txBody>
                    <a:bodyPr/>
                    <a:lstStyle/>
                    <a:p>
                      <a:pPr algn="ctr">
                        <a:spcAft>
                          <a:spcPts val="0"/>
                        </a:spcAft>
                      </a:pPr>
                      <a:r>
                        <a:rPr lang="en-US" sz="1600" dirty="0" smtClean="0">
                          <a:effectLst/>
                        </a:rPr>
                        <a:t>APAD</a:t>
                      </a:r>
                      <a:r>
                        <a:rPr lang="en-US" sz="1600" dirty="0" smtClean="0">
                          <a:solidFill>
                            <a:srgbClr val="000000"/>
                          </a:solidFill>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0.18</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0.08</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14.25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9.02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75589">
                <a:tc>
                  <a:txBody>
                    <a:bodyPr/>
                    <a:lstStyle/>
                    <a:p>
                      <a:pPr algn="ctr">
                        <a:spcAft>
                          <a:spcPts val="0"/>
                        </a:spcAft>
                      </a:pPr>
                      <a:r>
                        <a:rPr lang="en-US" sz="1600" dirty="0" smtClean="0">
                          <a:effectLst/>
                        </a:rPr>
                        <a:t>APAD</a:t>
                      </a:r>
                      <a:r>
                        <a:rPr lang="en-US" sz="1600" dirty="0" smtClean="0">
                          <a:solidFill>
                            <a:srgbClr val="000000"/>
                          </a:solidFill>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0.11</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a:effectLst/>
                          <a:latin typeface="+mn-lt"/>
                          <a:ea typeface="Times New Roman" panose="02020603050405020304" pitchFamily="18" charset="0"/>
                          <a:cs typeface="Times New Roman" panose="02020603050405020304" pitchFamily="18" charset="0"/>
                        </a:rPr>
                        <a:t>12.12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600" dirty="0">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34871" name="Dikdörtgen 5"/>
          <p:cNvSpPr>
            <a:spLocks noChangeArrowheads="1"/>
          </p:cNvSpPr>
          <p:nvPr/>
        </p:nvSpPr>
        <p:spPr bwMode="auto">
          <a:xfrm rot="-5400000">
            <a:off x="4668837" y="4652963"/>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b="1">
                <a:solidFill>
                  <a:srgbClr val="000000"/>
                </a:solidFill>
                <a:latin typeface="Calibri" panose="020F0502020204030204" pitchFamily="34" charset="0"/>
                <a:cs typeface="Times New Roman" panose="02020603050405020304" pitchFamily="18" charset="0"/>
              </a:rPr>
              <a:t>Toplam mutlak hata</a:t>
            </a:r>
            <a:endParaRPr lang="en-US" altLang="en-US"/>
          </a:p>
        </p:txBody>
      </p:sp>
      <p:graphicFrame>
        <p:nvGraphicFramePr>
          <p:cNvPr id="28" name="Tablo 27"/>
          <p:cNvGraphicFramePr>
            <a:graphicFrameLocks noGrp="1"/>
          </p:cNvGraphicFramePr>
          <p:nvPr/>
        </p:nvGraphicFramePr>
        <p:xfrm>
          <a:off x="173038" y="1878013"/>
          <a:ext cx="5114926" cy="3598876"/>
        </p:xfrm>
        <a:graphic>
          <a:graphicData uri="http://schemas.openxmlformats.org/drawingml/2006/table">
            <a:tbl>
              <a:tblPr>
                <a:tableStyleId>{5C22544A-7EE6-4342-B048-85BDC9FD1C3A}</a:tableStyleId>
              </a:tblPr>
              <a:tblGrid>
                <a:gridCol w="851499"/>
                <a:gridCol w="851499"/>
                <a:gridCol w="851499"/>
                <a:gridCol w="851499"/>
                <a:gridCol w="854465"/>
                <a:gridCol w="854465"/>
              </a:tblGrid>
              <a:tr h="287828">
                <a:tc rowSpan="3">
                  <a:txBody>
                    <a:bodyPr/>
                    <a:lstStyle/>
                    <a:p>
                      <a:pPr algn="ctr">
                        <a:spcAft>
                          <a:spcPts val="0"/>
                        </a:spcAft>
                      </a:pPr>
                      <a:r>
                        <a:rPr lang="en-US" sz="1600" dirty="0">
                          <a:effectLst/>
                        </a:rPr>
                        <a:t>Inputs </a:t>
                      </a:r>
                    </a:p>
                    <a:p>
                      <a:pPr algn="ctr">
                        <a:spcAft>
                          <a:spcPts val="0"/>
                        </a:spcAft>
                      </a:pPr>
                      <a:r>
                        <a:rPr lang="en-US" sz="1600" dirty="0">
                          <a:effectLst/>
                        </a:rPr>
                        <a:t>A B </a:t>
                      </a:r>
                      <a:r>
                        <a:rPr lang="en-US" sz="1600" dirty="0" err="1">
                          <a:effectLst/>
                        </a:rPr>
                        <a:t>Cin</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5">
                  <a:txBody>
                    <a:bodyPr/>
                    <a:lstStyle/>
                    <a:p>
                      <a:pPr algn="ctr">
                        <a:spcAft>
                          <a:spcPts val="0"/>
                        </a:spcAft>
                      </a:pPr>
                      <a:r>
                        <a:rPr lang="en-US" sz="1600">
                          <a:effectLst/>
                        </a:rPr>
                        <a:t>Adder Type</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0560">
                <a:tc vMerge="1">
                  <a:txBody>
                    <a:bodyPr/>
                    <a:lstStyle/>
                    <a:p>
                      <a:endParaRPr lang="en-US"/>
                    </a:p>
                  </a:txBody>
                  <a:tcPr/>
                </a:tc>
                <a:tc>
                  <a:txBody>
                    <a:bodyPr/>
                    <a:lstStyle/>
                    <a:p>
                      <a:pPr algn="ctr">
                        <a:spcAft>
                          <a:spcPts val="0"/>
                        </a:spcAft>
                      </a:pPr>
                      <a:r>
                        <a:rPr lang="en-US" sz="1600" dirty="0">
                          <a:effectLst/>
                        </a:rPr>
                        <a:t>EXAD</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dirty="0">
                          <a:effectLst/>
                        </a:rPr>
                        <a:t>APAD1</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dirty="0">
                          <a:effectLst/>
                        </a:rPr>
                        <a:t>APAD2</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APAD3</a:t>
                      </a:r>
                      <a:endParaRPr lang="en-US" sz="1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APAD4</a:t>
                      </a:r>
                      <a:endParaRPr lang="en-US" sz="1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3827">
                <a:tc vMerge="1">
                  <a:txBody>
                    <a:bodyPr/>
                    <a:lstStyle/>
                    <a:p>
                      <a:endParaRPr lang="en-US"/>
                    </a:p>
                  </a:txBody>
                  <a:tcPr/>
                </a:tc>
                <a:tc>
                  <a:txBody>
                    <a:bodyPr/>
                    <a:lstStyle/>
                    <a:p>
                      <a:pPr algn="ctr">
                        <a:spcAft>
                          <a:spcPts val="0"/>
                        </a:spcAft>
                      </a:pPr>
                      <a:r>
                        <a:rPr lang="tr-TR" sz="1600" dirty="0" smtClean="0">
                          <a:effectLst/>
                        </a:rPr>
                        <a:t>S</a:t>
                      </a:r>
                      <a:r>
                        <a:rPr lang="en-US" sz="1600" dirty="0" smtClean="0">
                          <a:effectLst/>
                        </a:rPr>
                        <a:t> </a:t>
                      </a:r>
                      <a:r>
                        <a:rPr lang="en-US" sz="1600" dirty="0" err="1">
                          <a:effectLst/>
                        </a:rPr>
                        <a:t>Cout</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dirty="0" smtClean="0">
                          <a:effectLst/>
                        </a:rPr>
                        <a:t>S </a:t>
                      </a:r>
                      <a:r>
                        <a:rPr lang="en-US" sz="1600" dirty="0" err="1">
                          <a:effectLst/>
                        </a:rPr>
                        <a:t>Cout</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spcAft>
                          <a:spcPts val="0"/>
                        </a:spcAft>
                      </a:pPr>
                      <a:r>
                        <a:rPr lang="tr-TR" sz="1600" dirty="0" smtClean="0">
                          <a:effectLst/>
                        </a:rPr>
                        <a:t>S</a:t>
                      </a:r>
                      <a:r>
                        <a:rPr lang="en-US" sz="1600" dirty="0" smtClean="0">
                          <a:effectLst/>
                        </a:rPr>
                        <a:t> </a:t>
                      </a:r>
                      <a:r>
                        <a:rPr lang="en-US" sz="1600" dirty="0" err="1">
                          <a:effectLst/>
                        </a:rPr>
                        <a:t>Cout</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dirty="0" smtClean="0">
                          <a:effectLst/>
                        </a:rPr>
                        <a:t>S </a:t>
                      </a:r>
                      <a:r>
                        <a:rPr lang="en-US" sz="1600" dirty="0" err="1">
                          <a:effectLst/>
                        </a:rPr>
                        <a:t>Cout</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spcAft>
                          <a:spcPts val="0"/>
                        </a:spcAft>
                      </a:pPr>
                      <a:r>
                        <a:rPr lang="en-US" sz="1600" dirty="0" smtClean="0">
                          <a:effectLst/>
                        </a:rPr>
                        <a:t>S </a:t>
                      </a:r>
                      <a:r>
                        <a:rPr lang="en-US" sz="1600" dirty="0" err="1">
                          <a:effectLst/>
                        </a:rPr>
                        <a:t>Cout</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0  0  0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0     0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 0</a:t>
                      </a:r>
                      <a:r>
                        <a:rPr lang="en-US" sz="1600">
                          <a:effectLst/>
                          <a:sym typeface="Wingdings 2" panose="05020102010507070707" pitchFamily="18" charset="2"/>
                        </a:rPr>
                        <a:t></a:t>
                      </a:r>
                      <a:r>
                        <a:rPr lang="en-US" sz="1600">
                          <a:effectLst/>
                        </a:rPr>
                        <a:t>  0 </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 0</a:t>
                      </a:r>
                      <a:r>
                        <a:rPr lang="en-US" sz="1600">
                          <a:effectLst/>
                          <a:sym typeface="Wingdings 2" panose="05020102010507070707" pitchFamily="18" charset="2"/>
                        </a:rPr>
                        <a:t></a:t>
                      </a:r>
                      <a:r>
                        <a:rPr lang="en-US" sz="1600">
                          <a:effectLst/>
                        </a:rPr>
                        <a:t>  0 </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 0</a:t>
                      </a:r>
                      <a:r>
                        <a:rPr lang="en-US" sz="1600">
                          <a:effectLst/>
                          <a:sym typeface="Wingdings 2" panose="05020102010507070707" pitchFamily="18" charset="2"/>
                        </a:rPr>
                        <a:t></a:t>
                      </a:r>
                      <a:r>
                        <a:rPr lang="en-US" sz="1600">
                          <a:effectLst/>
                        </a:rPr>
                        <a:t>  0 </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 0</a:t>
                      </a:r>
                      <a:r>
                        <a:rPr lang="en-US" sz="1600">
                          <a:effectLst/>
                          <a:sym typeface="Wingdings 2" panose="05020102010507070707" pitchFamily="18" charset="2"/>
                        </a:rPr>
                        <a:t></a:t>
                      </a:r>
                      <a:r>
                        <a:rPr lang="en-US" sz="1600">
                          <a:effectLst/>
                        </a:rPr>
                        <a:t>  0 </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0  0  1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0  1  0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0  1  1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1  0  0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0</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1  0  1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1  1  0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0</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23331">
                <a:tc>
                  <a:txBody>
                    <a:bodyPr/>
                    <a:lstStyle/>
                    <a:p>
                      <a:pPr algn="ctr">
                        <a:spcAft>
                          <a:spcPts val="0"/>
                        </a:spcAft>
                      </a:pPr>
                      <a:r>
                        <a:rPr lang="en-US" sz="1600">
                          <a:effectLst/>
                        </a:rPr>
                        <a:t>1  1  1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a:effectLst/>
                        </a:rPr>
                        <a:t>1</a:t>
                      </a:r>
                      <a:r>
                        <a:rPr lang="en-US" sz="1600">
                          <a:effectLst/>
                          <a:sym typeface="Wingdings 2" panose="05020102010507070707" pitchFamily="18" charset="2"/>
                        </a:rPr>
                        <a:t></a:t>
                      </a:r>
                      <a:r>
                        <a:rPr lang="en-US" sz="1600">
                          <a:effectLst/>
                        </a:rPr>
                        <a:t>  1</a:t>
                      </a:r>
                      <a:r>
                        <a:rPr lang="en-US" sz="1600">
                          <a:effectLst/>
                          <a:sym typeface="Wingdings 2" panose="05020102010507070707" pitchFamily="18" charset="2"/>
                        </a:rPr>
                        <a:t></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spcAft>
                          <a:spcPts val="0"/>
                        </a:spcAft>
                      </a:pPr>
                      <a:r>
                        <a:rPr lang="en-US" sz="1600" dirty="0">
                          <a:effectLst/>
                        </a:rPr>
                        <a:t>1</a:t>
                      </a:r>
                      <a:r>
                        <a:rPr lang="en-US" sz="1600" dirty="0">
                          <a:effectLst/>
                          <a:sym typeface="Wingdings 2" panose="05020102010507070707" pitchFamily="18" charset="2"/>
                        </a:rPr>
                        <a:t></a:t>
                      </a:r>
                      <a:r>
                        <a:rPr lang="en-US" sz="1600" dirty="0">
                          <a:effectLst/>
                        </a:rPr>
                        <a:t>  1</a:t>
                      </a:r>
                      <a:r>
                        <a:rPr lang="en-US" sz="1600" dirty="0">
                          <a:effectLst/>
                          <a:sym typeface="Wingdings 2" panose="05020102010507070707" pitchFamily="18" charset="2"/>
                        </a:rPr>
                        <a:t></a:t>
                      </a:r>
                      <a:endParaRPr lang="en-US" sz="1600" dirty="0">
                        <a:effectLst/>
                        <a:latin typeface="Times New Roman" panose="02020603050405020304" pitchFamily="18" charset="0"/>
                        <a:ea typeface="Calibri" panose="020F0502020204030204" pitchFamily="34" charset="0"/>
                        <a:cs typeface="Arial" panose="020B0604020202020204" pitchFamily="34" charset="0"/>
                      </a:endParaRPr>
                    </a:p>
                  </a:txBody>
                  <a:tcPr marL="53967" marR="5396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Yaklaşık toplayıcıların sistemlerde kullanılması</a:t>
            </a:r>
            <a:endParaRPr lang="en-US" dirty="0"/>
          </a:p>
        </p:txBody>
      </p:sp>
      <p:sp>
        <p:nvSpPr>
          <p:cNvPr id="35843" name="İçerik Yer Tutucusu 2"/>
          <p:cNvSpPr>
            <a:spLocks noGrp="1"/>
          </p:cNvSpPr>
          <p:nvPr>
            <p:ph idx="1"/>
          </p:nvPr>
        </p:nvSpPr>
        <p:spPr/>
        <p:txBody>
          <a:bodyPr/>
          <a:lstStyle/>
          <a:p>
            <a:endParaRPr lang="en-US" altLang="en-US" smtClean="0"/>
          </a:p>
        </p:txBody>
      </p:sp>
      <p:pic>
        <p:nvPicPr>
          <p:cNvPr id="35844" name="Resim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825625"/>
            <a:ext cx="87217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Resim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1138" y="4359275"/>
            <a:ext cx="2084387"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681163"/>
            <a:ext cx="5046662"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6724650" y="1708150"/>
            <a:ext cx="4794250" cy="1384300"/>
          </a:xfrm>
          <a:prstGeom prst="rect">
            <a:avLst/>
          </a:prstGeom>
          <a:noFill/>
        </p:spPr>
        <p:txBody>
          <a:bodyPr>
            <a:spAutoFit/>
          </a:bodyPr>
          <a:lstStyle/>
          <a:p>
            <a:pPr>
              <a:defRPr/>
            </a:pPr>
            <a:r>
              <a:rPr lang="tr-TR" sz="2800" dirty="0">
                <a:latin typeface="+mn-lt"/>
              </a:rPr>
              <a:t>Aritmetik işlem birimlerinin toplam güç tüketimi minimize edilecek.</a:t>
            </a:r>
            <a:endParaRPr lang="en-US" sz="2800" dirty="0">
              <a:latin typeface="+mn-lt"/>
            </a:endParaRPr>
          </a:p>
        </p:txBody>
      </p:sp>
      <p:sp>
        <p:nvSpPr>
          <p:cNvPr id="6" name="Metin kutusu 5"/>
          <p:cNvSpPr txBox="1">
            <a:spLocks noChangeArrowheads="1"/>
          </p:cNvSpPr>
          <p:nvPr/>
        </p:nvSpPr>
        <p:spPr bwMode="auto">
          <a:xfrm>
            <a:off x="247650" y="4179888"/>
            <a:ext cx="102647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sz="2800"/>
              <a:t>Hata, belirlenen değerden küçük kalacak </a:t>
            </a:r>
            <a:r>
              <a:rPr lang="tr-TR" altLang="en-US" sz="2800">
                <a:sym typeface="Wingdings" panose="05000000000000000000" pitchFamily="2" charset="2"/>
              </a:rPr>
              <a:t> b</a:t>
            </a:r>
          </a:p>
          <a:p>
            <a:endParaRPr lang="tr-TR" altLang="en-US" sz="2800">
              <a:sym typeface="Wingdings" panose="05000000000000000000" pitchFamily="2" charset="2"/>
            </a:endParaRPr>
          </a:p>
          <a:p>
            <a:r>
              <a:rPr lang="tr-TR" altLang="en-US" sz="2800">
                <a:sym typeface="Wingdings" panose="05000000000000000000" pitchFamily="2" charset="2"/>
              </a:rPr>
              <a:t>Sistemin nihai performansı şunlara bağlıdır:</a:t>
            </a:r>
          </a:p>
          <a:p>
            <a:r>
              <a:rPr lang="tr-TR" altLang="en-US" sz="2800">
                <a:sym typeface="Wingdings" panose="05000000000000000000" pitchFamily="2" charset="2"/>
              </a:rPr>
              <a:t>	1. Aritmetik işlemlerin doğruluğu  X</a:t>
            </a:r>
          </a:p>
          <a:p>
            <a:r>
              <a:rPr lang="tr-TR" altLang="en-US" sz="2800">
                <a:sym typeface="Wingdings" panose="05000000000000000000" pitchFamily="2" charset="2"/>
              </a:rPr>
              <a:t>	2. İşlem bloklarının birbiri ile ilişkisi  B</a:t>
            </a:r>
          </a:p>
          <a:p>
            <a:endParaRPr lang="en-US" altLang="en-US" sz="2800"/>
          </a:p>
        </p:txBody>
      </p:sp>
      <p:sp>
        <p:nvSpPr>
          <p:cNvPr id="7" name="Oval 6"/>
          <p:cNvSpPr/>
          <p:nvPr/>
        </p:nvSpPr>
        <p:spPr>
          <a:xfrm>
            <a:off x="2640013" y="1582738"/>
            <a:ext cx="2216150" cy="720725"/>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8" name="Oval 7"/>
          <p:cNvSpPr/>
          <p:nvPr/>
        </p:nvSpPr>
        <p:spPr>
          <a:xfrm>
            <a:off x="2640013" y="2127250"/>
            <a:ext cx="1773237" cy="142240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 name="Unvan 1"/>
          <p:cNvSpPr>
            <a:spLocks noGrp="1"/>
          </p:cNvSpPr>
          <p:nvPr>
            <p:ph type="title"/>
          </p:nvPr>
        </p:nvSpPr>
        <p:spPr>
          <a:xfrm>
            <a:off x="838200" y="365125"/>
            <a:ext cx="10515600" cy="1039813"/>
          </a:xfrm>
        </p:spPr>
        <p:txBody>
          <a:bodyPr/>
          <a:lstStyle/>
          <a:p>
            <a:pPr>
              <a:defRPr/>
            </a:pPr>
            <a:r>
              <a:rPr lang="tr-TR" dirty="0" smtClean="0"/>
              <a:t>Optimizasyon algoritması</a:t>
            </a:r>
            <a:endParaRPr lang="en-US" dirty="0"/>
          </a:p>
        </p:txBody>
      </p:sp>
      <p:sp>
        <p:nvSpPr>
          <p:cNvPr id="36872" name="Slayt Numarası Yer Tutucusu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4C26D0-74B1-4659-ABF0-840B35D8A900}" type="slidenum">
              <a:rPr lang="en-US" altLang="en-US" smtClean="0">
                <a:solidFill>
                  <a:srgbClr val="898989"/>
                </a:solidFill>
                <a:latin typeface="Calibri" panose="020F0502020204030204" pitchFamily="34" charset="0"/>
              </a:rPr>
              <a:pPr/>
              <a:t>27</a:t>
            </a:fld>
            <a:endParaRPr lang="en-US" altLang="en-US" smtClean="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Yuvarlatılmış Dikdörtgen 53"/>
          <p:cNvSpPr/>
          <p:nvPr/>
        </p:nvSpPr>
        <p:spPr>
          <a:xfrm>
            <a:off x="1914525" y="3063875"/>
            <a:ext cx="5248275" cy="1409700"/>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Calibri" panose="020F0502020204030204"/>
              <a:cs typeface="+mn-cs"/>
            </a:endParaRPr>
          </a:p>
        </p:txBody>
      </p:sp>
      <p:sp>
        <p:nvSpPr>
          <p:cNvPr id="55" name="Yuvarlatılmış Dikdörtgen 54"/>
          <p:cNvSpPr/>
          <p:nvPr/>
        </p:nvSpPr>
        <p:spPr>
          <a:xfrm>
            <a:off x="3676650" y="1798638"/>
            <a:ext cx="1185863" cy="547687"/>
          </a:xfrm>
          <a:prstGeom prst="roundRect">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tr-TR" kern="0" dirty="0" err="1">
                <a:solidFill>
                  <a:prstClr val="white"/>
                </a:solidFill>
                <a:latin typeface="Calibri" panose="020F0502020204030204"/>
                <a:cs typeface="+mn-cs"/>
              </a:rPr>
              <a:t>Quantizer</a:t>
            </a:r>
            <a:endParaRPr lang="en-US" kern="0" dirty="0">
              <a:solidFill>
                <a:prstClr val="white"/>
              </a:solidFill>
              <a:latin typeface="Calibri" panose="020F0502020204030204"/>
              <a:cs typeface="+mn-cs"/>
            </a:endParaRPr>
          </a:p>
        </p:txBody>
      </p:sp>
      <p:sp>
        <p:nvSpPr>
          <p:cNvPr id="56" name="Yuvarlatılmış Dikdörtgen 55"/>
          <p:cNvSpPr/>
          <p:nvPr/>
        </p:nvSpPr>
        <p:spPr>
          <a:xfrm>
            <a:off x="5503863" y="1798638"/>
            <a:ext cx="1185862" cy="547687"/>
          </a:xfrm>
          <a:prstGeom prst="roundRect">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tr-TR" kern="0" dirty="0">
                <a:solidFill>
                  <a:prstClr val="white"/>
                </a:solidFill>
                <a:latin typeface="Calibri" panose="020F0502020204030204"/>
                <a:cs typeface="+mn-cs"/>
              </a:rPr>
              <a:t>Encoder</a:t>
            </a:r>
            <a:endParaRPr lang="en-US" kern="0" dirty="0">
              <a:solidFill>
                <a:prstClr val="white"/>
              </a:solidFill>
              <a:latin typeface="Calibri" panose="020F0502020204030204"/>
              <a:cs typeface="+mn-cs"/>
            </a:endParaRPr>
          </a:p>
        </p:txBody>
      </p:sp>
      <p:sp>
        <p:nvSpPr>
          <p:cNvPr id="37893" name="Metin kutusu 56"/>
          <p:cNvSpPr txBox="1">
            <a:spLocks noChangeArrowheads="1"/>
          </p:cNvSpPr>
          <p:nvPr/>
        </p:nvSpPr>
        <p:spPr bwMode="auto">
          <a:xfrm>
            <a:off x="3700463" y="2432050"/>
            <a:ext cx="1530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dirty="0" smtClean="0">
                <a:solidFill>
                  <a:srgbClr val="000000"/>
                </a:solidFill>
                <a:latin typeface="Calibri" panose="020F0502020204030204" pitchFamily="34" charset="0"/>
              </a:rPr>
              <a:t>Sabitle çarpma</a:t>
            </a:r>
            <a:endParaRPr lang="en-US" altLang="en-US" dirty="0">
              <a:solidFill>
                <a:srgbClr val="000000"/>
              </a:solidFill>
              <a:latin typeface="Calibri" panose="020F0502020204030204" pitchFamily="34" charset="0"/>
            </a:endParaRPr>
          </a:p>
        </p:txBody>
      </p:sp>
      <p:sp>
        <p:nvSpPr>
          <p:cNvPr id="37894" name="Metin kutusu 57"/>
          <p:cNvSpPr txBox="1">
            <a:spLocks noChangeArrowheads="1"/>
          </p:cNvSpPr>
          <p:nvPr/>
        </p:nvSpPr>
        <p:spPr bwMode="auto">
          <a:xfrm>
            <a:off x="5946775" y="25781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b="1">
                <a:solidFill>
                  <a:srgbClr val="000000"/>
                </a:solidFill>
                <a:latin typeface="Calibri" panose="020F0502020204030204" pitchFamily="34" charset="0"/>
              </a:rPr>
              <a:t>R</a:t>
            </a:r>
            <a:endParaRPr lang="en-US" altLang="en-US" b="1">
              <a:solidFill>
                <a:srgbClr val="000000"/>
              </a:solidFill>
              <a:latin typeface="Calibri" panose="020F0502020204030204" pitchFamily="34" charset="0"/>
            </a:endParaRPr>
          </a:p>
        </p:txBody>
      </p:sp>
      <p:cxnSp>
        <p:nvCxnSpPr>
          <p:cNvPr id="37895" name="Düz Ok Bağlayıcısı 58"/>
          <p:cNvCxnSpPr>
            <a:cxnSpLocks noChangeShapeType="1"/>
            <a:stCxn id="37894" idx="0"/>
            <a:endCxn id="56" idx="2"/>
          </p:cNvCxnSpPr>
          <p:nvPr/>
        </p:nvCxnSpPr>
        <p:spPr bwMode="auto">
          <a:xfrm flipV="1">
            <a:off x="6096000" y="2346325"/>
            <a:ext cx="0" cy="231775"/>
          </a:xfrm>
          <a:prstGeom prst="straightConnector1">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37896" name="Düz Ok Bağlayıcısı 59"/>
          <p:cNvCxnSpPr>
            <a:cxnSpLocks noChangeShapeType="1"/>
            <a:stCxn id="55" idx="3"/>
            <a:endCxn id="56" idx="1"/>
          </p:cNvCxnSpPr>
          <p:nvPr/>
        </p:nvCxnSpPr>
        <p:spPr bwMode="auto">
          <a:xfrm>
            <a:off x="4862513" y="2071688"/>
            <a:ext cx="641350" cy="0"/>
          </a:xfrm>
          <a:prstGeom prst="straightConnector1">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37897" name="Düz Ok Bağlayıcısı 60"/>
          <p:cNvCxnSpPr>
            <a:cxnSpLocks noChangeShapeType="1"/>
            <a:stCxn id="62" idx="3"/>
            <a:endCxn id="55" idx="1"/>
          </p:cNvCxnSpPr>
          <p:nvPr/>
        </p:nvCxnSpPr>
        <p:spPr bwMode="auto">
          <a:xfrm>
            <a:off x="3049588" y="2071688"/>
            <a:ext cx="627062" cy="0"/>
          </a:xfrm>
          <a:prstGeom prst="straightConnector1">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sp>
        <p:nvSpPr>
          <p:cNvPr id="62" name="Yuvarlatılmış Dikdörtgen 61"/>
          <p:cNvSpPr/>
          <p:nvPr/>
        </p:nvSpPr>
        <p:spPr>
          <a:xfrm>
            <a:off x="2230438" y="1644650"/>
            <a:ext cx="819150" cy="855663"/>
          </a:xfrm>
          <a:prstGeom prst="roundRect">
            <a:avLst/>
          </a:prstGeom>
          <a:solidFill>
            <a:schemeClr val="accent5">
              <a:lumMod val="40000"/>
              <a:lumOff val="60000"/>
            </a:schemeClr>
          </a:solidFill>
          <a:ln w="12700" cap="flat" cmpd="sng" algn="ctr">
            <a:solidFill>
              <a:schemeClr val="accent5">
                <a:lumMod val="75000"/>
              </a:schemeClr>
            </a:solidFill>
            <a:prstDash val="solid"/>
            <a:miter lim="800000"/>
          </a:ln>
          <a:effectLst/>
        </p:spPr>
        <p:txBody>
          <a:bodyPr anchor="ctr"/>
          <a:lstStyle/>
          <a:p>
            <a:pPr algn="ctr" eaLnBrk="1" fontAlgn="auto" hangingPunct="1">
              <a:spcBef>
                <a:spcPts val="0"/>
              </a:spcBef>
              <a:spcAft>
                <a:spcPts val="0"/>
              </a:spcAft>
              <a:defRPr/>
            </a:pPr>
            <a:r>
              <a:rPr lang="tr-TR" kern="0" dirty="0">
                <a:latin typeface="Calibri" panose="020F0502020204030204"/>
                <a:cs typeface="+mn-cs"/>
              </a:rPr>
              <a:t>DCT</a:t>
            </a:r>
            <a:endParaRPr lang="en-US" kern="0" dirty="0">
              <a:latin typeface="Calibri" panose="020F0502020204030204"/>
              <a:cs typeface="+mn-cs"/>
            </a:endParaRPr>
          </a:p>
        </p:txBody>
      </p:sp>
      <p:cxnSp>
        <p:nvCxnSpPr>
          <p:cNvPr id="37899" name="Düz Ok Bağlayıcısı 26"/>
          <p:cNvCxnSpPr>
            <a:cxnSpLocks noChangeShapeType="1"/>
            <a:stCxn id="56" idx="3"/>
            <a:endCxn id="65" idx="3"/>
          </p:cNvCxnSpPr>
          <p:nvPr/>
        </p:nvCxnSpPr>
        <p:spPr bwMode="auto">
          <a:xfrm>
            <a:off x="6689725" y="2071688"/>
            <a:ext cx="23813" cy="1639887"/>
          </a:xfrm>
          <a:prstGeom prst="bentConnector3">
            <a:avLst>
              <a:gd name="adj1" fmla="val 1074343"/>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sp>
        <p:nvSpPr>
          <p:cNvPr id="37900" name="Metin kutusu 63"/>
          <p:cNvSpPr txBox="1">
            <a:spLocks noChangeArrowheads="1"/>
          </p:cNvSpPr>
          <p:nvPr/>
        </p:nvSpPr>
        <p:spPr bwMode="auto">
          <a:xfrm>
            <a:off x="6921500" y="1700213"/>
            <a:ext cx="1530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i="1" dirty="0" smtClean="0">
                <a:solidFill>
                  <a:srgbClr val="000000"/>
                </a:solidFill>
                <a:latin typeface="Calibri" panose="020F0502020204030204" pitchFamily="34" charset="0"/>
              </a:rPr>
              <a:t>Sıkıştırma oranı</a:t>
            </a:r>
            <a:endParaRPr lang="en-US" altLang="en-US" i="1" dirty="0">
              <a:solidFill>
                <a:srgbClr val="000000"/>
              </a:solidFill>
              <a:latin typeface="Calibri" panose="020F0502020204030204" pitchFamily="34" charset="0"/>
            </a:endParaRPr>
          </a:p>
        </p:txBody>
      </p:sp>
      <p:sp>
        <p:nvSpPr>
          <p:cNvPr id="65" name="Yuvarlatılmış Dikdörtgen 64"/>
          <p:cNvSpPr/>
          <p:nvPr/>
        </p:nvSpPr>
        <p:spPr>
          <a:xfrm>
            <a:off x="5527675" y="3438525"/>
            <a:ext cx="1185863" cy="547688"/>
          </a:xfrm>
          <a:prstGeom prst="roundRect">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tr-TR" kern="0" dirty="0" err="1">
                <a:solidFill>
                  <a:prstClr val="white"/>
                </a:solidFill>
                <a:latin typeface="Calibri" panose="020F0502020204030204"/>
                <a:cs typeface="+mn-cs"/>
              </a:rPr>
              <a:t>Decoder</a:t>
            </a:r>
            <a:endParaRPr lang="en-US" kern="0" dirty="0">
              <a:solidFill>
                <a:prstClr val="white"/>
              </a:solidFill>
              <a:latin typeface="Calibri" panose="020F0502020204030204"/>
              <a:cs typeface="+mn-cs"/>
            </a:endParaRPr>
          </a:p>
        </p:txBody>
      </p:sp>
      <p:sp>
        <p:nvSpPr>
          <p:cNvPr id="66" name="Yuvarlatılmış Dikdörtgen 65"/>
          <p:cNvSpPr/>
          <p:nvPr/>
        </p:nvSpPr>
        <p:spPr>
          <a:xfrm>
            <a:off x="3695700" y="3438525"/>
            <a:ext cx="1185863" cy="547688"/>
          </a:xfrm>
          <a:prstGeom prst="roundRect">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tr-TR" kern="0" dirty="0" err="1">
                <a:solidFill>
                  <a:prstClr val="white"/>
                </a:solidFill>
                <a:latin typeface="Calibri" panose="020F0502020204030204"/>
                <a:cs typeface="+mn-cs"/>
              </a:rPr>
              <a:t>Quantizer</a:t>
            </a:r>
            <a:endParaRPr lang="en-US" kern="0" dirty="0">
              <a:solidFill>
                <a:prstClr val="white"/>
              </a:solidFill>
              <a:latin typeface="Calibri" panose="020F0502020204030204"/>
              <a:cs typeface="+mn-cs"/>
            </a:endParaRPr>
          </a:p>
        </p:txBody>
      </p:sp>
      <p:sp>
        <p:nvSpPr>
          <p:cNvPr id="67" name="Yuvarlatılmış Dikdörtgen 66"/>
          <p:cNvSpPr/>
          <p:nvPr/>
        </p:nvSpPr>
        <p:spPr>
          <a:xfrm>
            <a:off x="2230438" y="3297238"/>
            <a:ext cx="819150" cy="857250"/>
          </a:xfrm>
          <a:prstGeom prst="roundRect">
            <a:avLst/>
          </a:prstGeom>
          <a:solidFill>
            <a:schemeClr val="accent5">
              <a:lumMod val="40000"/>
              <a:lumOff val="60000"/>
            </a:schemeClr>
          </a:solidFill>
          <a:ln w="12700" cap="flat" cmpd="sng" algn="ctr">
            <a:solidFill>
              <a:schemeClr val="accent5">
                <a:lumMod val="75000"/>
              </a:schemeClr>
            </a:solidFill>
            <a:prstDash val="solid"/>
            <a:miter lim="800000"/>
          </a:ln>
          <a:effectLst/>
        </p:spPr>
        <p:txBody>
          <a:bodyPr anchor="ctr"/>
          <a:lstStyle/>
          <a:p>
            <a:pPr algn="ctr" eaLnBrk="1" fontAlgn="auto" hangingPunct="1">
              <a:spcBef>
                <a:spcPts val="0"/>
              </a:spcBef>
              <a:spcAft>
                <a:spcPts val="0"/>
              </a:spcAft>
              <a:defRPr/>
            </a:pPr>
            <a:r>
              <a:rPr lang="tr-TR" kern="0" dirty="0">
                <a:latin typeface="Calibri" panose="020F0502020204030204"/>
                <a:cs typeface="+mn-cs"/>
              </a:rPr>
              <a:t>IDCT</a:t>
            </a:r>
            <a:endParaRPr lang="en-US" kern="0" dirty="0">
              <a:latin typeface="Calibri" panose="020F0502020204030204"/>
              <a:cs typeface="+mn-cs"/>
            </a:endParaRPr>
          </a:p>
        </p:txBody>
      </p:sp>
      <p:pic>
        <p:nvPicPr>
          <p:cNvPr id="37904" name="Resim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44650"/>
            <a:ext cx="946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Resim 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240088"/>
            <a:ext cx="9461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906" name="Düz Ok Bağlayıcısı 69"/>
          <p:cNvCxnSpPr>
            <a:cxnSpLocks noChangeShapeType="1"/>
            <a:stCxn id="65" idx="1"/>
            <a:endCxn id="66" idx="3"/>
          </p:cNvCxnSpPr>
          <p:nvPr/>
        </p:nvCxnSpPr>
        <p:spPr bwMode="auto">
          <a:xfrm flipH="1">
            <a:off x="4881563" y="3711575"/>
            <a:ext cx="646112" cy="0"/>
          </a:xfrm>
          <a:prstGeom prst="straightConnector1">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37907" name="Düz Ok Bağlayıcısı 70"/>
          <p:cNvCxnSpPr>
            <a:cxnSpLocks noChangeShapeType="1"/>
            <a:stCxn id="66" idx="1"/>
            <a:endCxn id="67" idx="3"/>
          </p:cNvCxnSpPr>
          <p:nvPr/>
        </p:nvCxnSpPr>
        <p:spPr bwMode="auto">
          <a:xfrm flipH="1">
            <a:off x="3049588" y="3711575"/>
            <a:ext cx="646112" cy="14288"/>
          </a:xfrm>
          <a:prstGeom prst="straightConnector1">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sp>
        <p:nvSpPr>
          <p:cNvPr id="72" name="Dikdörtgen 71"/>
          <p:cNvSpPr/>
          <p:nvPr/>
        </p:nvSpPr>
        <p:spPr>
          <a:xfrm>
            <a:off x="979488" y="1644650"/>
            <a:ext cx="217487" cy="228600"/>
          </a:xfrm>
          <a:prstGeom prst="rect">
            <a:avLst/>
          </a:prstGeom>
          <a:noFill/>
          <a:ln w="1905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cs typeface="+mn-cs"/>
            </a:endParaRPr>
          </a:p>
        </p:txBody>
      </p:sp>
      <p:sp>
        <p:nvSpPr>
          <p:cNvPr id="73" name="Dikdörtgen 72"/>
          <p:cNvSpPr/>
          <p:nvPr/>
        </p:nvSpPr>
        <p:spPr>
          <a:xfrm>
            <a:off x="968375" y="3225800"/>
            <a:ext cx="217488" cy="228600"/>
          </a:xfrm>
          <a:prstGeom prst="rect">
            <a:avLst/>
          </a:prstGeom>
          <a:noFill/>
          <a:ln w="1905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cs typeface="+mn-cs"/>
            </a:endParaRPr>
          </a:p>
        </p:txBody>
      </p:sp>
      <p:cxnSp>
        <p:nvCxnSpPr>
          <p:cNvPr id="37910" name="Düz Ok Bağlayıcısı 25"/>
          <p:cNvCxnSpPr>
            <a:cxnSpLocks noChangeShapeType="1"/>
            <a:stCxn id="72" idx="3"/>
            <a:endCxn id="62" idx="1"/>
          </p:cNvCxnSpPr>
          <p:nvPr/>
        </p:nvCxnSpPr>
        <p:spPr bwMode="auto">
          <a:xfrm>
            <a:off x="1196975" y="1758950"/>
            <a:ext cx="1033463" cy="312738"/>
          </a:xfrm>
          <a:prstGeom prst="bentConnector3">
            <a:avLst>
              <a:gd name="adj1" fmla="val 50000"/>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37911" name="Düz Ok Bağlayıcısı 31"/>
          <p:cNvCxnSpPr>
            <a:cxnSpLocks noChangeShapeType="1"/>
            <a:stCxn id="67" idx="1"/>
            <a:endCxn id="73" idx="3"/>
          </p:cNvCxnSpPr>
          <p:nvPr/>
        </p:nvCxnSpPr>
        <p:spPr bwMode="auto">
          <a:xfrm rot="10800000">
            <a:off x="1185863" y="3340100"/>
            <a:ext cx="1044575" cy="385763"/>
          </a:xfrm>
          <a:prstGeom prst="bentConnector3">
            <a:avLst>
              <a:gd name="adj1" fmla="val 50000"/>
            </a:avLst>
          </a:prstGeom>
          <a:noFill/>
          <a:ln w="28575" algn="ctr">
            <a:solidFill>
              <a:srgbClr val="44546A"/>
            </a:solidFill>
            <a:miter lim="800000"/>
            <a:headEnd/>
            <a:tailEnd type="triangle" w="med" len="med"/>
          </a:ln>
          <a:extLst>
            <a:ext uri="{909E8E84-426E-40DD-AFC4-6F175D3DCCD1}">
              <a14:hiddenFill xmlns:a14="http://schemas.microsoft.com/office/drawing/2010/main">
                <a:noFill/>
              </a14:hiddenFill>
            </a:ext>
          </a:extLst>
        </p:spPr>
      </p:cxnSp>
      <p:sp>
        <p:nvSpPr>
          <p:cNvPr id="37912" name="Metin kutusu 75"/>
          <p:cNvSpPr txBox="1">
            <a:spLocks noChangeArrowheads="1"/>
          </p:cNvSpPr>
          <p:nvPr/>
        </p:nvSpPr>
        <p:spPr bwMode="auto">
          <a:xfrm>
            <a:off x="6940550" y="2525713"/>
            <a:ext cx="1530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dirty="0">
                <a:solidFill>
                  <a:srgbClr val="000000"/>
                </a:solidFill>
                <a:latin typeface="Calibri" panose="020F0502020204030204" pitchFamily="34" charset="0"/>
              </a:rPr>
              <a:t>JPEG </a:t>
            </a:r>
            <a:r>
              <a:rPr lang="tr-TR" altLang="en-US" dirty="0" smtClean="0">
                <a:solidFill>
                  <a:srgbClr val="000000"/>
                </a:solidFill>
                <a:latin typeface="Calibri" panose="020F0502020204030204" pitchFamily="34" charset="0"/>
              </a:rPr>
              <a:t>kodu</a:t>
            </a:r>
            <a:endParaRPr lang="en-US" altLang="en-US" dirty="0">
              <a:solidFill>
                <a:srgbClr val="000000"/>
              </a:solidFill>
              <a:latin typeface="Calibri" panose="020F0502020204030204" pitchFamily="34" charset="0"/>
            </a:endParaRPr>
          </a:p>
        </p:txBody>
      </p:sp>
      <p:sp>
        <p:nvSpPr>
          <p:cNvPr id="37913" name="Metin kutusu 76"/>
          <p:cNvSpPr txBox="1">
            <a:spLocks noChangeArrowheads="1"/>
          </p:cNvSpPr>
          <p:nvPr/>
        </p:nvSpPr>
        <p:spPr bwMode="auto">
          <a:xfrm>
            <a:off x="1125538" y="293052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en-US" i="1">
                <a:solidFill>
                  <a:srgbClr val="000000"/>
                </a:solidFill>
                <a:latin typeface="Calibri" panose="020F0502020204030204" pitchFamily="34" charset="0"/>
              </a:rPr>
              <a:t>PSNR</a:t>
            </a:r>
            <a:endParaRPr lang="en-US" altLang="en-US" i="1">
              <a:solidFill>
                <a:srgbClr val="000000"/>
              </a:solidFill>
              <a:latin typeface="Calibri" panose="020F0502020204030204" pitchFamily="34" charset="0"/>
            </a:endParaRPr>
          </a:p>
        </p:txBody>
      </p:sp>
      <p:grpSp>
        <p:nvGrpSpPr>
          <p:cNvPr id="107" name="Grup 106"/>
          <p:cNvGrpSpPr>
            <a:grpSpLocks/>
          </p:cNvGrpSpPr>
          <p:nvPr/>
        </p:nvGrpSpPr>
        <p:grpSpPr bwMode="auto">
          <a:xfrm>
            <a:off x="7764463" y="3340100"/>
            <a:ext cx="4173537" cy="2974975"/>
            <a:chOff x="4266530" y="3356041"/>
            <a:chExt cx="4172912" cy="2975474"/>
          </a:xfrm>
        </p:grpSpPr>
        <p:sp>
          <p:nvSpPr>
            <p:cNvPr id="106" name="Yuvarlatılmış Dikdörtgen 105"/>
            <p:cNvSpPr/>
            <p:nvPr/>
          </p:nvSpPr>
          <p:spPr>
            <a:xfrm>
              <a:off x="4266530" y="3356041"/>
              <a:ext cx="4172912" cy="2975474"/>
            </a:xfrm>
            <a:prstGeom prst="roundRect">
              <a:avLst/>
            </a:prstGeom>
            <a:solidFill>
              <a:schemeClr val="accent5">
                <a:lumMod val="40000"/>
                <a:lumOff val="60000"/>
              </a:schemeClr>
            </a:solidFill>
            <a:ln w="12700" cap="flat" cmpd="sng" algn="ctr">
              <a:solidFill>
                <a:schemeClr val="accent5">
                  <a:lumMod val="75000"/>
                </a:schemeClr>
              </a:solidFill>
              <a:prstDash val="solid"/>
              <a:miter lim="800000"/>
            </a:ln>
            <a:effectLst/>
          </p:spPr>
          <p:txBody>
            <a:bodyPr anchor="ctr"/>
            <a:lstStyle/>
            <a:p>
              <a:pPr algn="ctr" eaLnBrk="1" fontAlgn="auto" hangingPunct="1">
                <a:spcBef>
                  <a:spcPts val="0"/>
                </a:spcBef>
                <a:spcAft>
                  <a:spcPts val="0"/>
                </a:spcAft>
                <a:defRPr/>
              </a:pPr>
              <a:endParaRPr lang="en-US" kern="0" dirty="0">
                <a:latin typeface="Calibri" panose="020F0502020204030204"/>
                <a:cs typeface="+mn-cs"/>
              </a:endParaRPr>
            </a:p>
          </p:txBody>
        </p:sp>
        <p:pic>
          <p:nvPicPr>
            <p:cNvPr id="37919" name="Resim 103"/>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59198" y="3618901"/>
              <a:ext cx="3910923" cy="243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Unvan 1"/>
          <p:cNvSpPr>
            <a:spLocks noGrp="1"/>
          </p:cNvSpPr>
          <p:nvPr>
            <p:ph type="title"/>
          </p:nvPr>
        </p:nvSpPr>
        <p:spPr>
          <a:xfrm>
            <a:off x="838200" y="365125"/>
            <a:ext cx="10515600" cy="1039813"/>
          </a:xfrm>
        </p:spPr>
        <p:txBody>
          <a:bodyPr/>
          <a:lstStyle/>
          <a:p>
            <a:pPr>
              <a:defRPr/>
            </a:pPr>
            <a:r>
              <a:rPr lang="tr-TR" dirty="0" smtClean="0"/>
              <a:t>Örnek 1: JPEG kodlama</a:t>
            </a:r>
            <a:endParaRPr lang="en-US" dirty="0"/>
          </a:p>
        </p:txBody>
      </p:sp>
      <p:sp>
        <p:nvSpPr>
          <p:cNvPr id="37917" name="Slayt Numarası Yer Tutucusu 10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61BEB0-4AF9-44B5-8107-610C3A2F6EE4}" type="slidenum">
              <a:rPr lang="en-US" altLang="en-US" smtClean="0">
                <a:solidFill>
                  <a:srgbClr val="898989"/>
                </a:solidFill>
                <a:latin typeface="Calibri" panose="020F0502020204030204" pitchFamily="34" charset="0"/>
              </a:rPr>
              <a:pPr/>
              <a:t>28</a:t>
            </a:fld>
            <a:endParaRPr lang="en-US" altLang="en-US" smtClean="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Resim 12"/>
          <p:cNvPicPr>
            <a:picLocks noChangeAspect="1"/>
          </p:cNvPicPr>
          <p:nvPr/>
        </p:nvPicPr>
        <p:blipFill>
          <a:blip r:embed="rId2">
            <a:extLst>
              <a:ext uri="{28A0092B-C50C-407E-A947-70E740481C1C}">
                <a14:useLocalDpi xmlns:a14="http://schemas.microsoft.com/office/drawing/2010/main" val="0"/>
              </a:ext>
            </a:extLst>
          </a:blip>
          <a:srcRect t="7268"/>
          <a:stretch>
            <a:fillRect/>
          </a:stretch>
        </p:blipFill>
        <p:spPr bwMode="auto">
          <a:xfrm>
            <a:off x="3916363" y="2155825"/>
            <a:ext cx="4044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Resim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630"/>
          <a:stretch>
            <a:fillRect/>
          </a:stretch>
        </p:blipFill>
        <p:spPr bwMode="auto">
          <a:xfrm>
            <a:off x="-182563" y="2157413"/>
            <a:ext cx="404018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Resim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7272"/>
          <a:stretch>
            <a:fillRect/>
          </a:stretch>
        </p:blipFill>
        <p:spPr bwMode="auto">
          <a:xfrm>
            <a:off x="7999413" y="2125663"/>
            <a:ext cx="404018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Metin kutusu 17"/>
          <p:cNvSpPr txBox="1">
            <a:spLocks noChangeArrowheads="1"/>
          </p:cNvSpPr>
          <p:nvPr/>
        </p:nvSpPr>
        <p:spPr bwMode="auto">
          <a:xfrm>
            <a:off x="812800" y="4678363"/>
            <a:ext cx="2517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en-US" sz="2400" dirty="0" smtClean="0">
                <a:latin typeface="+mn-lt"/>
              </a:rPr>
              <a:t>Kesin Hesaplama</a:t>
            </a:r>
            <a:endParaRPr lang="en-US" altLang="en-US" sz="2400" dirty="0" smtClean="0">
              <a:latin typeface="+mn-lt"/>
            </a:endParaRPr>
          </a:p>
        </p:txBody>
      </p:sp>
      <p:sp>
        <p:nvSpPr>
          <p:cNvPr id="26632" name="Metin kutusu 23"/>
          <p:cNvSpPr txBox="1">
            <a:spLocks noChangeArrowheads="1"/>
          </p:cNvSpPr>
          <p:nvPr/>
        </p:nvSpPr>
        <p:spPr bwMode="auto">
          <a:xfrm>
            <a:off x="4852988" y="4725988"/>
            <a:ext cx="269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en-US" sz="2400" dirty="0" smtClean="0">
                <a:latin typeface="+mn-lt"/>
              </a:rPr>
              <a:t>Hedef hata: %0.02</a:t>
            </a:r>
          </a:p>
          <a:p>
            <a:pPr>
              <a:defRPr/>
            </a:pPr>
            <a:r>
              <a:rPr lang="tr-TR" altLang="en-US" sz="2400" dirty="0" smtClean="0">
                <a:latin typeface="+mn-lt"/>
              </a:rPr>
              <a:t>%7.9 güç tasarrufu</a:t>
            </a:r>
            <a:endParaRPr lang="en-US" altLang="en-US" sz="2400" dirty="0" smtClean="0">
              <a:latin typeface="+mn-lt"/>
            </a:endParaRPr>
          </a:p>
        </p:txBody>
      </p:sp>
      <p:sp>
        <p:nvSpPr>
          <p:cNvPr id="26633" name="Metin kutusu 24"/>
          <p:cNvSpPr txBox="1">
            <a:spLocks noChangeArrowheads="1"/>
          </p:cNvSpPr>
          <p:nvPr/>
        </p:nvSpPr>
        <p:spPr bwMode="auto">
          <a:xfrm>
            <a:off x="8896350" y="4678363"/>
            <a:ext cx="2882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en-US" sz="2400" dirty="0" smtClean="0">
                <a:latin typeface="+mn-lt"/>
              </a:rPr>
              <a:t>Hedef hata: %1</a:t>
            </a:r>
          </a:p>
          <a:p>
            <a:pPr>
              <a:defRPr/>
            </a:pPr>
            <a:r>
              <a:rPr lang="tr-TR" altLang="en-US" sz="2400" dirty="0" smtClean="0">
                <a:latin typeface="+mn-lt"/>
              </a:rPr>
              <a:t>%25.1 güç tasarrufu</a:t>
            </a:r>
            <a:endParaRPr lang="en-US" altLang="en-US" sz="2400" dirty="0" smtClean="0">
              <a:latin typeface="+mn-lt"/>
            </a:endParaRPr>
          </a:p>
        </p:txBody>
      </p:sp>
      <p:sp>
        <p:nvSpPr>
          <p:cNvPr id="2" name="Unvan 1"/>
          <p:cNvSpPr>
            <a:spLocks noGrp="1"/>
          </p:cNvSpPr>
          <p:nvPr>
            <p:ph type="title"/>
          </p:nvPr>
        </p:nvSpPr>
        <p:spPr>
          <a:xfrm>
            <a:off x="838200" y="365125"/>
            <a:ext cx="10515600" cy="1039813"/>
          </a:xfrm>
        </p:spPr>
        <p:txBody>
          <a:bodyPr/>
          <a:lstStyle/>
          <a:p>
            <a:pPr>
              <a:defRPr/>
            </a:pPr>
            <a:r>
              <a:rPr lang="tr-TR" dirty="0" smtClean="0"/>
              <a:t>Örnek 1: JPEG kodlama</a:t>
            </a:r>
            <a:endParaRPr lang="en-US" dirty="0"/>
          </a:p>
        </p:txBody>
      </p:sp>
      <p:sp>
        <p:nvSpPr>
          <p:cNvPr id="26635" name="Slayt Numarası Yer Tutucusu 2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112525FF-1223-44DB-9D06-CF38F51D57F0}" type="slidenum">
              <a:rPr lang="en-US" altLang="en-US" smtClean="0">
                <a:solidFill>
                  <a:srgbClr val="898989"/>
                </a:solidFill>
                <a:latin typeface="+mn-lt"/>
              </a:rPr>
              <a:pPr>
                <a:defRPr/>
              </a:pPr>
              <a:t>29</a:t>
            </a:fld>
            <a:endParaRPr lang="en-US" altLang="en-US" dirty="0" smtClean="0">
              <a:solidFill>
                <a:srgbClr val="898989"/>
              </a:solidFill>
              <a:latin typeface="+mn-lt"/>
            </a:endParaRPr>
          </a:p>
        </p:txBody>
      </p:sp>
      <p:pic>
        <p:nvPicPr>
          <p:cNvPr id="38922" name="Resim 2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671">
            <a:off x="9226550" y="-166688"/>
            <a:ext cx="2419350" cy="241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38163"/>
            <a:ext cx="10515600" cy="1039812"/>
          </a:xfrm>
        </p:spPr>
        <p:txBody>
          <a:bodyPr/>
          <a:lstStyle/>
          <a:p>
            <a:pPr>
              <a:defRPr/>
            </a:pPr>
            <a:endParaRPr lang="en-US"/>
          </a:p>
        </p:txBody>
      </p:sp>
      <p:pic>
        <p:nvPicPr>
          <p:cNvPr id="10243"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708275"/>
            <a:ext cx="5584825" cy="3836988"/>
          </a:xfrm>
        </p:spPr>
      </p:pic>
      <p:pic>
        <p:nvPicPr>
          <p:cNvPr id="10244"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3038"/>
            <a:ext cx="999648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2708275"/>
            <a:ext cx="42862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Metin kutusu 6"/>
          <p:cNvSpPr txBox="1">
            <a:spLocks noChangeArrowheads="1"/>
          </p:cNvSpPr>
          <p:nvPr/>
        </p:nvSpPr>
        <p:spPr bwMode="auto">
          <a:xfrm>
            <a:off x="6548438" y="6188075"/>
            <a:ext cx="3792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a:latin typeface="Arial" panose="020B0604020202020204" pitchFamily="34" charset="0"/>
              </a:rPr>
              <a:t>Watson &amp; Crick – Biyolog</a:t>
            </a:r>
            <a:endParaRPr lang="en-US" altLang="en-US" sz="1800">
              <a:latin typeface="Arial" panose="020B0604020202020204" pitchFamily="34" charset="0"/>
            </a:endParaRPr>
          </a:p>
        </p:txBody>
      </p:sp>
      <p:sp>
        <p:nvSpPr>
          <p:cNvPr id="10247" name="Metin kutusu 7"/>
          <p:cNvSpPr txBox="1">
            <a:spLocks noChangeArrowheads="1"/>
          </p:cNvSpPr>
          <p:nvPr/>
        </p:nvSpPr>
        <p:spPr bwMode="auto">
          <a:xfrm>
            <a:off x="8445500" y="5819775"/>
            <a:ext cx="2646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a:latin typeface="Arial" panose="020B0604020202020204" pitchFamily="34" charset="0"/>
              </a:rPr>
              <a:t>Buzz Aldrin – Astronot </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9813"/>
          </a:xfrm>
        </p:spPr>
        <p:txBody>
          <a:bodyPr/>
          <a:lstStyle/>
          <a:p>
            <a:pPr>
              <a:defRPr/>
            </a:pPr>
            <a:r>
              <a:rPr lang="tr-TR" dirty="0" smtClean="0"/>
              <a:t>Örnek 2: Görüntü tanıma</a:t>
            </a:r>
            <a:endParaRPr lang="en-US" dirty="0"/>
          </a:p>
        </p:txBody>
      </p:sp>
      <p:pic>
        <p:nvPicPr>
          <p:cNvPr id="39939"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3400"/>
            <a:ext cx="6173788"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rcRect l="1961" t="19084" r="1517"/>
          <a:stretch>
            <a:fillRect/>
          </a:stretch>
        </p:blipFill>
        <p:spPr>
          <a:xfrm>
            <a:off x="6392863" y="1992313"/>
            <a:ext cx="5519737" cy="1581150"/>
          </a:xfrm>
        </p:spPr>
      </p:pic>
      <p:graphicFrame>
        <p:nvGraphicFramePr>
          <p:cNvPr id="8" name="Tablo 7"/>
          <p:cNvGraphicFramePr>
            <a:graphicFrameLocks noGrp="1"/>
          </p:cNvGraphicFramePr>
          <p:nvPr/>
        </p:nvGraphicFramePr>
        <p:xfrm>
          <a:off x="6599238" y="4117975"/>
          <a:ext cx="5202237" cy="1112838"/>
        </p:xfrm>
        <a:graphic>
          <a:graphicData uri="http://schemas.openxmlformats.org/drawingml/2006/table">
            <a:tbl>
              <a:tblPr firstRow="1" bandRow="1">
                <a:tableStyleId>{5C22544A-7EE6-4342-B048-85BDC9FD1C3A}</a:tableStyleId>
              </a:tblPr>
              <a:tblGrid>
                <a:gridCol w="2113024"/>
                <a:gridCol w="1355134"/>
                <a:gridCol w="1734079"/>
              </a:tblGrid>
              <a:tr h="370946">
                <a:tc>
                  <a:txBody>
                    <a:bodyPr/>
                    <a:lstStyle/>
                    <a:p>
                      <a:endParaRPr lang="en-US" sz="1800" dirty="0"/>
                    </a:p>
                  </a:txBody>
                  <a:tcPr marL="91441" marR="91441" marT="45733" marB="45733">
                    <a:solidFill>
                      <a:schemeClr val="bg1"/>
                    </a:solidFill>
                  </a:tcPr>
                </a:tc>
                <a:tc>
                  <a:txBody>
                    <a:bodyPr/>
                    <a:lstStyle/>
                    <a:p>
                      <a:r>
                        <a:rPr lang="tr-TR" sz="1800" dirty="0" smtClean="0"/>
                        <a:t>Kesin nöron</a:t>
                      </a:r>
                      <a:endParaRPr lang="en-US" sz="1800" dirty="0"/>
                    </a:p>
                  </a:txBody>
                  <a:tcPr marL="91441" marR="91441" marT="45733" marB="45733"/>
                </a:tc>
                <a:tc>
                  <a:txBody>
                    <a:bodyPr/>
                    <a:lstStyle/>
                    <a:p>
                      <a:r>
                        <a:rPr lang="tr-TR" sz="1800" dirty="0" smtClean="0"/>
                        <a:t>Yaklaşık nöron</a:t>
                      </a:r>
                      <a:endParaRPr lang="en-US" sz="1800" dirty="0"/>
                    </a:p>
                  </a:txBody>
                  <a:tcPr marL="91441" marR="91441" marT="45733" marB="45733"/>
                </a:tc>
              </a:tr>
              <a:tr h="370946">
                <a:tc>
                  <a:txBody>
                    <a:bodyPr/>
                    <a:lstStyle/>
                    <a:p>
                      <a:r>
                        <a:rPr lang="tr-TR" sz="1800" b="1" dirty="0" smtClean="0">
                          <a:solidFill>
                            <a:schemeClr val="bg1"/>
                          </a:solidFill>
                        </a:rPr>
                        <a:t>Hatalı tahmin oranı</a:t>
                      </a:r>
                      <a:endParaRPr lang="en-US" sz="1800" b="1" dirty="0">
                        <a:solidFill>
                          <a:schemeClr val="bg1"/>
                        </a:solidFill>
                      </a:endParaRPr>
                    </a:p>
                  </a:txBody>
                  <a:tcPr marL="91441" marR="91441" marT="45733" marB="45733">
                    <a:solidFill>
                      <a:schemeClr val="accent1"/>
                    </a:solidFill>
                  </a:tcPr>
                </a:tc>
                <a:tc>
                  <a:txBody>
                    <a:bodyPr/>
                    <a:lstStyle/>
                    <a:p>
                      <a:r>
                        <a:rPr lang="tr-TR" sz="1800" dirty="0" smtClean="0"/>
                        <a:t>%3.7</a:t>
                      </a:r>
                      <a:endParaRPr lang="en-US" sz="1800" dirty="0"/>
                    </a:p>
                  </a:txBody>
                  <a:tcPr marL="91441" marR="91441" marT="45733" marB="45733"/>
                </a:tc>
                <a:tc>
                  <a:txBody>
                    <a:bodyPr/>
                    <a:lstStyle/>
                    <a:p>
                      <a:r>
                        <a:rPr lang="tr-TR" sz="1800" dirty="0" smtClean="0"/>
                        <a:t>%6</a:t>
                      </a:r>
                      <a:endParaRPr lang="en-US" sz="1800" dirty="0"/>
                    </a:p>
                  </a:txBody>
                  <a:tcPr marL="91441" marR="91441" marT="45733" marB="45733"/>
                </a:tc>
              </a:tr>
              <a:tr h="370946">
                <a:tc>
                  <a:txBody>
                    <a:bodyPr/>
                    <a:lstStyle/>
                    <a:p>
                      <a:r>
                        <a:rPr lang="tr-TR" sz="1800" b="1" dirty="0" smtClean="0">
                          <a:solidFill>
                            <a:schemeClr val="bg1"/>
                          </a:solidFill>
                        </a:rPr>
                        <a:t>Alan (LUT)</a:t>
                      </a:r>
                      <a:endParaRPr lang="en-US" sz="1800" b="1" dirty="0">
                        <a:solidFill>
                          <a:schemeClr val="bg1"/>
                        </a:solidFill>
                      </a:endParaRPr>
                    </a:p>
                  </a:txBody>
                  <a:tcPr marL="91441" marR="91441" marT="45733" marB="45733">
                    <a:solidFill>
                      <a:schemeClr val="accent1"/>
                    </a:solidFill>
                  </a:tcPr>
                </a:tc>
                <a:tc>
                  <a:txBody>
                    <a:bodyPr/>
                    <a:lstStyle/>
                    <a:p>
                      <a:r>
                        <a:rPr lang="tr-TR" sz="1800" dirty="0" smtClean="0"/>
                        <a:t>716</a:t>
                      </a:r>
                      <a:endParaRPr lang="en-US" sz="1800" dirty="0"/>
                    </a:p>
                  </a:txBody>
                  <a:tcPr marL="91441" marR="91441" marT="45733" marB="45733"/>
                </a:tc>
                <a:tc>
                  <a:txBody>
                    <a:bodyPr/>
                    <a:lstStyle/>
                    <a:p>
                      <a:r>
                        <a:rPr lang="tr-TR" sz="1800" dirty="0" smtClean="0"/>
                        <a:t>664</a:t>
                      </a:r>
                      <a:endParaRPr lang="en-US" sz="1800" dirty="0"/>
                    </a:p>
                  </a:txBody>
                  <a:tcPr marL="91441" marR="91441" marT="45733" marB="45733"/>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Dikdörtgen 5"/>
          <p:cNvSpPr/>
          <p:nvPr/>
        </p:nvSpPr>
        <p:spPr>
          <a:xfrm>
            <a:off x="0" y="253861"/>
            <a:ext cx="10731500" cy="1896210"/>
          </a:xfrm>
          <a:prstGeom prst="rect">
            <a:avLst/>
          </a:prstGeom>
          <a:solidFill>
            <a:schemeClr val="tx1"/>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Resim 7"/>
          <p:cNvPicPr>
            <a:picLocks noChangeAspect="1"/>
          </p:cNvPicPr>
          <p:nvPr/>
        </p:nvPicPr>
        <p:blipFill>
          <a:blip r:embed="rId2"/>
          <a:stretch>
            <a:fillRect/>
          </a:stretch>
        </p:blipFill>
        <p:spPr>
          <a:xfrm>
            <a:off x="7974819" y="46788"/>
            <a:ext cx="4216626" cy="1801375"/>
          </a:xfrm>
          <a:prstGeom prst="rect">
            <a:avLst/>
          </a:prstGeom>
        </p:spPr>
      </p:pic>
      <p:pic>
        <p:nvPicPr>
          <p:cNvPr id="14"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9349" y="40068"/>
            <a:ext cx="4687964"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PentiumI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922475" y="-168846"/>
            <a:ext cx="1894583" cy="22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 9"/>
          <p:cNvGrpSpPr/>
          <p:nvPr/>
        </p:nvGrpSpPr>
        <p:grpSpPr>
          <a:xfrm>
            <a:off x="0" y="-11898"/>
            <a:ext cx="3432021" cy="2103283"/>
            <a:chOff x="2072206" y="-759724"/>
            <a:chExt cx="3537505" cy="2146300"/>
          </a:xfrm>
        </p:grpSpPr>
        <p:sp>
          <p:nvSpPr>
            <p:cNvPr id="18" name="Dikdörtgen 17"/>
            <p:cNvSpPr/>
            <p:nvPr/>
          </p:nvSpPr>
          <p:spPr>
            <a:xfrm>
              <a:off x="2072206" y="-752829"/>
              <a:ext cx="3537505" cy="2076069"/>
            </a:xfrm>
            <a:prstGeom prst="rect">
              <a:avLst/>
            </a:prstGeom>
            <a:solidFill>
              <a:schemeClr val="tx1"/>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9" name="Resim 5"/>
            <p:cNvPicPr>
              <a:picLocks noChangeAspect="1"/>
            </p:cNvPicPr>
            <p:nvPr/>
          </p:nvPicPr>
          <p:blipFill>
            <a:blip r:embed="rId5">
              <a:clrChange>
                <a:clrFrom>
                  <a:srgbClr val="1C210D"/>
                </a:clrFrom>
                <a:clrTo>
                  <a:srgbClr val="1C210D">
                    <a:alpha val="0"/>
                  </a:srgbClr>
                </a:clrTo>
              </a:clrChange>
              <a:extLst>
                <a:ext uri="{28A0092B-C50C-407E-A947-70E740481C1C}">
                  <a14:useLocalDpi xmlns:a14="http://schemas.microsoft.com/office/drawing/2010/main" val="0"/>
                </a:ext>
              </a:extLst>
            </a:blip>
            <a:srcRect/>
            <a:stretch>
              <a:fillRect/>
            </a:stretch>
          </p:blipFill>
          <p:spPr bwMode="auto">
            <a:xfrm>
              <a:off x="2072206" y="-759724"/>
              <a:ext cx="353750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Metin kutusu 19"/>
          <p:cNvSpPr txBox="1"/>
          <p:nvPr/>
        </p:nvSpPr>
        <p:spPr>
          <a:xfrm>
            <a:off x="8790271" y="5161300"/>
            <a:ext cx="3165231" cy="1200329"/>
          </a:xfrm>
          <a:prstGeom prst="rect">
            <a:avLst/>
          </a:prstGeom>
          <a:noFill/>
        </p:spPr>
        <p:txBody>
          <a:bodyPr wrap="square" rtlCol="0">
            <a:spAutoFit/>
          </a:bodyPr>
          <a:lstStyle/>
          <a:p>
            <a:r>
              <a:rPr lang="tr-TR" sz="2400" b="1" i="1" dirty="0" smtClean="0">
                <a:solidFill>
                  <a:schemeClr val="bg1"/>
                </a:solidFill>
                <a:latin typeface="+mn-lt"/>
              </a:rPr>
              <a:t>Dr. Tuba Ayhan</a:t>
            </a:r>
          </a:p>
          <a:p>
            <a:r>
              <a:rPr lang="tr-TR" sz="2400" b="1" i="1" u="sng" dirty="0" smtClean="0">
                <a:solidFill>
                  <a:schemeClr val="bg1"/>
                </a:solidFill>
                <a:latin typeface="+mn-lt"/>
              </a:rPr>
              <a:t>ayhant@itu.edu.tr</a:t>
            </a:r>
          </a:p>
          <a:p>
            <a:r>
              <a:rPr lang="en-US" sz="2400" b="1" i="1" dirty="0" smtClean="0">
                <a:solidFill>
                  <a:schemeClr val="bg1"/>
                </a:solidFill>
                <a:latin typeface="+mn-lt"/>
              </a:rPr>
              <a:t>www.ecc.itu.edu.tr</a:t>
            </a:r>
            <a:endParaRPr lang="en-US" sz="2400" b="1" i="1" dirty="0">
              <a:solidFill>
                <a:schemeClr val="bg1"/>
              </a:solidFill>
              <a:latin typeface="+mn-lt"/>
            </a:endParaRPr>
          </a:p>
        </p:txBody>
      </p:sp>
      <p:cxnSp>
        <p:nvCxnSpPr>
          <p:cNvPr id="22" name="Düz Ok Bağlayıcısı 21"/>
          <p:cNvCxnSpPr/>
          <p:nvPr/>
        </p:nvCxnSpPr>
        <p:spPr>
          <a:xfrm flipV="1">
            <a:off x="747497" y="2939082"/>
            <a:ext cx="1631852" cy="1122712"/>
          </a:xfrm>
          <a:prstGeom prst="curvedConnector3">
            <a:avLst>
              <a:gd name="adj1" fmla="val 5000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1"/>
          <p:cNvCxnSpPr/>
          <p:nvPr/>
        </p:nvCxnSpPr>
        <p:spPr>
          <a:xfrm>
            <a:off x="747497" y="4053738"/>
            <a:ext cx="1631852" cy="1295133"/>
          </a:xfrm>
          <a:prstGeom prst="curvedConnector3">
            <a:avLst>
              <a:gd name="adj1" fmla="val 5000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2630656" y="2658794"/>
            <a:ext cx="6091312" cy="954107"/>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mn-lt"/>
              </a:rPr>
              <a:t>Yeni hesaplama teknikleri, yeni malzemeler</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29" name="Metin kutusu 28"/>
          <p:cNvSpPr txBox="1"/>
          <p:nvPr/>
        </p:nvSpPr>
        <p:spPr>
          <a:xfrm>
            <a:off x="2560254" y="4984614"/>
            <a:ext cx="5711483" cy="954107"/>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mn-lt"/>
              </a:rPr>
              <a:t>Yeni bir bakış açısı: </a:t>
            </a:r>
          </a:p>
          <a:p>
            <a:r>
              <a:rPr lang="tr-TR" sz="2800" b="1" dirty="0" smtClean="0">
                <a:solidFill>
                  <a:schemeClr val="bg1"/>
                </a:solidFill>
                <a:effectLst>
                  <a:outerShdw blurRad="38100" dist="38100" dir="2700000" algn="tl">
                    <a:srgbClr val="000000">
                      <a:alpha val="43137"/>
                    </a:srgbClr>
                  </a:outerShdw>
                </a:effectLst>
                <a:latin typeface="+mn-lt"/>
              </a:rPr>
              <a:t>hata yapma özgürlüğü</a:t>
            </a:r>
            <a:endParaRPr lang="en-US" sz="28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r>
              <a:rPr lang="tr-TR" altLang="en-US" dirty="0" smtClean="0">
                <a:solidFill>
                  <a:schemeClr val="accent1">
                    <a:lumMod val="50000"/>
                  </a:schemeClr>
                </a:solidFill>
              </a:rPr>
              <a:t>Mekanik hesaplama</a:t>
            </a:r>
          </a:p>
        </p:txBody>
      </p:sp>
      <p:sp>
        <p:nvSpPr>
          <p:cNvPr id="11267" name="Rectangle 3"/>
          <p:cNvSpPr>
            <a:spLocks noGrp="1"/>
          </p:cNvSpPr>
          <p:nvPr>
            <p:ph type="body" idx="4294967295"/>
          </p:nvPr>
        </p:nvSpPr>
        <p:spPr/>
        <p:txBody>
          <a:bodyPr/>
          <a:lstStyle/>
          <a:p>
            <a:endParaRPr lang="tr-TR" altLang="en-US" smtClean="0"/>
          </a:p>
        </p:txBody>
      </p:sp>
      <p:pic>
        <p:nvPicPr>
          <p:cNvPr id="11268" name="Picture 4" descr="Babb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825625"/>
            <a:ext cx="41576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4489450"/>
            <a:ext cx="259397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3538" y="1825625"/>
            <a:ext cx="343058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a:lstStyle/>
          <a:p>
            <a:r>
              <a:rPr lang="tr-TR" altLang="en-US" dirty="0" smtClean="0">
                <a:solidFill>
                  <a:schemeClr val="accent1">
                    <a:lumMod val="50000"/>
                  </a:schemeClr>
                </a:solidFill>
              </a:rPr>
              <a:t>Hesaplama</a:t>
            </a:r>
          </a:p>
        </p:txBody>
      </p:sp>
      <p:sp>
        <p:nvSpPr>
          <p:cNvPr id="12291" name="Rectangle 3"/>
          <p:cNvSpPr>
            <a:spLocks noGrp="1"/>
          </p:cNvSpPr>
          <p:nvPr>
            <p:ph type="body" idx="4294967295"/>
          </p:nvPr>
        </p:nvSpPr>
        <p:spPr>
          <a:xfrm>
            <a:off x="778728" y="2420759"/>
            <a:ext cx="1136650" cy="1747838"/>
          </a:xfrm>
        </p:spPr>
        <p:txBody>
          <a:bodyPr/>
          <a:lstStyle/>
          <a:p>
            <a:pPr>
              <a:buFont typeface="Arial" panose="020B0604020202020204" pitchFamily="34" charset="0"/>
              <a:buNone/>
            </a:pPr>
            <a:r>
              <a:rPr lang="tr-TR" altLang="en-US" dirty="0" smtClean="0"/>
              <a:t>     2</a:t>
            </a:r>
          </a:p>
          <a:p>
            <a:pPr>
              <a:buFont typeface="Arial" panose="020B0604020202020204" pitchFamily="34" charset="0"/>
              <a:buNone/>
            </a:pPr>
            <a:r>
              <a:rPr lang="tr-TR" altLang="en-US" dirty="0" smtClean="0"/>
              <a:t>+   5</a:t>
            </a:r>
          </a:p>
          <a:p>
            <a:pPr>
              <a:buFont typeface="Arial" panose="020B0604020202020204" pitchFamily="34" charset="0"/>
              <a:buNone/>
            </a:pPr>
            <a:r>
              <a:rPr lang="tr-TR" altLang="en-US" dirty="0" smtClean="0"/>
              <a:t>     7</a:t>
            </a:r>
          </a:p>
        </p:txBody>
      </p:sp>
      <p:sp>
        <p:nvSpPr>
          <p:cNvPr id="12292" name="Line 4"/>
          <p:cNvSpPr>
            <a:spLocks noChangeShapeType="1"/>
          </p:cNvSpPr>
          <p:nvPr/>
        </p:nvSpPr>
        <p:spPr bwMode="auto">
          <a:xfrm>
            <a:off x="933450" y="3424409"/>
            <a:ext cx="657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749" name="Group 21"/>
          <p:cNvGrpSpPr>
            <a:grpSpLocks/>
          </p:cNvGrpSpPr>
          <p:nvPr/>
        </p:nvGrpSpPr>
        <p:grpSpPr bwMode="auto">
          <a:xfrm>
            <a:off x="5990839" y="2407380"/>
            <a:ext cx="3960812" cy="366713"/>
            <a:chOff x="3369" y="1552"/>
            <a:chExt cx="2495" cy="231"/>
          </a:xfrm>
        </p:grpSpPr>
        <p:sp>
          <p:nvSpPr>
            <p:cNvPr id="12302" name="Line 8"/>
            <p:cNvSpPr>
              <a:spLocks noChangeShapeType="1"/>
            </p:cNvSpPr>
            <p:nvPr/>
          </p:nvSpPr>
          <p:spPr bwMode="auto">
            <a:xfrm>
              <a:off x="3369" y="1698"/>
              <a:ext cx="929"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Line 9"/>
            <p:cNvSpPr>
              <a:spLocks noChangeShapeType="1"/>
            </p:cNvSpPr>
            <p:nvPr/>
          </p:nvSpPr>
          <p:spPr bwMode="auto">
            <a:xfrm>
              <a:off x="4602" y="1699"/>
              <a:ext cx="929"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Oval 10"/>
            <p:cNvSpPr>
              <a:spLocks noChangeArrowheads="1"/>
            </p:cNvSpPr>
            <p:nvPr/>
          </p:nvSpPr>
          <p:spPr bwMode="auto">
            <a:xfrm>
              <a:off x="4240" y="1608"/>
              <a:ext cx="88"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2305" name="Oval 11"/>
            <p:cNvSpPr>
              <a:spLocks noChangeArrowheads="1"/>
            </p:cNvSpPr>
            <p:nvPr/>
          </p:nvSpPr>
          <p:spPr bwMode="auto">
            <a:xfrm>
              <a:off x="4553" y="1609"/>
              <a:ext cx="88"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2306" name="Line 12"/>
            <p:cNvSpPr>
              <a:spLocks noChangeShapeType="1"/>
            </p:cNvSpPr>
            <p:nvPr/>
          </p:nvSpPr>
          <p:spPr bwMode="auto">
            <a:xfrm>
              <a:off x="4251" y="1596"/>
              <a:ext cx="361"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Text Box 18"/>
            <p:cNvSpPr txBox="1">
              <a:spLocks noChangeArrowheads="1"/>
            </p:cNvSpPr>
            <p:nvPr/>
          </p:nvSpPr>
          <p:spPr bwMode="auto">
            <a:xfrm>
              <a:off x="5536" y="1552"/>
              <a:ext cx="3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tr-TR" altLang="en-US" sz="1800">
                  <a:latin typeface="Arial" panose="020B0604020202020204" pitchFamily="34" charset="0"/>
                </a:rPr>
                <a:t>“1”</a:t>
              </a:r>
            </a:p>
          </p:txBody>
        </p:sp>
      </p:grpSp>
      <p:grpSp>
        <p:nvGrpSpPr>
          <p:cNvPr id="73748" name="Group 20"/>
          <p:cNvGrpSpPr>
            <a:grpSpLocks/>
          </p:cNvGrpSpPr>
          <p:nvPr/>
        </p:nvGrpSpPr>
        <p:grpSpPr bwMode="auto">
          <a:xfrm>
            <a:off x="5954326" y="3672618"/>
            <a:ext cx="3998913" cy="449262"/>
            <a:chOff x="3346" y="2349"/>
            <a:chExt cx="2519" cy="283"/>
          </a:xfrm>
        </p:grpSpPr>
        <p:sp>
          <p:nvSpPr>
            <p:cNvPr id="12296" name="Line 13"/>
            <p:cNvSpPr>
              <a:spLocks noChangeShapeType="1"/>
            </p:cNvSpPr>
            <p:nvPr/>
          </p:nvSpPr>
          <p:spPr bwMode="auto">
            <a:xfrm>
              <a:off x="3346" y="2571"/>
              <a:ext cx="929"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4"/>
            <p:cNvSpPr>
              <a:spLocks noChangeShapeType="1"/>
            </p:cNvSpPr>
            <p:nvPr/>
          </p:nvSpPr>
          <p:spPr bwMode="auto">
            <a:xfrm>
              <a:off x="4579" y="2572"/>
              <a:ext cx="929"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Oval 15"/>
            <p:cNvSpPr>
              <a:spLocks noChangeArrowheads="1"/>
            </p:cNvSpPr>
            <p:nvPr/>
          </p:nvSpPr>
          <p:spPr bwMode="auto">
            <a:xfrm>
              <a:off x="4217" y="2481"/>
              <a:ext cx="88"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2299" name="Oval 16"/>
            <p:cNvSpPr>
              <a:spLocks noChangeArrowheads="1"/>
            </p:cNvSpPr>
            <p:nvPr/>
          </p:nvSpPr>
          <p:spPr bwMode="auto">
            <a:xfrm>
              <a:off x="4530" y="2482"/>
              <a:ext cx="88"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2300" name="Line 17"/>
            <p:cNvSpPr>
              <a:spLocks noChangeShapeType="1"/>
            </p:cNvSpPr>
            <p:nvPr/>
          </p:nvSpPr>
          <p:spPr bwMode="auto">
            <a:xfrm flipV="1">
              <a:off x="4228" y="2349"/>
              <a:ext cx="337" cy="12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Text Box 19"/>
            <p:cNvSpPr txBox="1">
              <a:spLocks noChangeArrowheads="1"/>
            </p:cNvSpPr>
            <p:nvPr/>
          </p:nvSpPr>
          <p:spPr bwMode="auto">
            <a:xfrm>
              <a:off x="5537" y="2401"/>
              <a:ext cx="3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tr-TR" altLang="en-US" sz="1800">
                  <a:latin typeface="Arial" panose="020B0604020202020204" pitchFamily="34" charset="0"/>
                </a:rPr>
                <a:t>“0”</a:t>
              </a:r>
            </a:p>
          </p:txBody>
        </p:sp>
      </p:grpSp>
      <p:sp>
        <p:nvSpPr>
          <p:cNvPr id="3" name="Dikdörtgen 2"/>
          <p:cNvSpPr/>
          <p:nvPr/>
        </p:nvSpPr>
        <p:spPr>
          <a:xfrm>
            <a:off x="2982883" y="1568090"/>
            <a:ext cx="449162" cy="480131"/>
          </a:xfrm>
          <a:prstGeom prst="rect">
            <a:avLst/>
          </a:prstGeom>
        </p:spPr>
        <p:txBody>
          <a:bodyPr wrap="none">
            <a:spAutoFit/>
          </a:bodyPr>
          <a:lstStyle/>
          <a:p>
            <a:pPr marL="228600" lvl="0" indent="-228600">
              <a:lnSpc>
                <a:spcPct val="90000"/>
              </a:lnSpc>
              <a:spcBef>
                <a:spcPts val="1000"/>
              </a:spcBef>
            </a:pPr>
            <a:r>
              <a:rPr lang="tr-TR" altLang="en-US" sz="2800" dirty="0">
                <a:solidFill>
                  <a:schemeClr val="accent5">
                    <a:lumMod val="75000"/>
                  </a:schemeClr>
                </a:solidFill>
                <a:latin typeface="Calibri"/>
                <a:cs typeface="+mn-cs"/>
              </a:rPr>
              <a:t> </a:t>
            </a:r>
            <a:r>
              <a:rPr lang="tr-TR" altLang="en-US" sz="2800" dirty="0" smtClean="0">
                <a:solidFill>
                  <a:schemeClr val="accent5">
                    <a:lumMod val="75000"/>
                  </a:schemeClr>
                </a:solidFill>
                <a:latin typeface="Calibri"/>
                <a:cs typeface="+mn-cs"/>
              </a:rPr>
              <a:t>2</a:t>
            </a:r>
            <a:endParaRPr lang="tr-TR" altLang="en-US" sz="2800" dirty="0">
              <a:solidFill>
                <a:schemeClr val="accent5">
                  <a:lumMod val="75000"/>
                </a:schemeClr>
              </a:solidFill>
              <a:latin typeface="Calibri"/>
              <a:cs typeface="+mn-cs"/>
            </a:endParaRPr>
          </a:p>
        </p:txBody>
      </p:sp>
      <p:sp>
        <p:nvSpPr>
          <p:cNvPr id="24" name="Dikdörtgen 23"/>
          <p:cNvSpPr/>
          <p:nvPr/>
        </p:nvSpPr>
        <p:spPr>
          <a:xfrm>
            <a:off x="3347894" y="1568045"/>
            <a:ext cx="449162" cy="480131"/>
          </a:xfrm>
          <a:prstGeom prst="rect">
            <a:avLst/>
          </a:prstGeom>
        </p:spPr>
        <p:txBody>
          <a:bodyPr wrap="none">
            <a:spAutoFit/>
          </a:bodyPr>
          <a:lstStyle/>
          <a:p>
            <a:pPr marL="228600" lvl="0" indent="-228600">
              <a:lnSpc>
                <a:spcPct val="90000"/>
              </a:lnSpc>
              <a:spcBef>
                <a:spcPts val="1000"/>
              </a:spcBef>
            </a:pPr>
            <a:r>
              <a:rPr lang="tr-TR" altLang="en-US" sz="2800" dirty="0">
                <a:solidFill>
                  <a:schemeClr val="accent5">
                    <a:lumMod val="75000"/>
                  </a:schemeClr>
                </a:solidFill>
                <a:latin typeface="Calibri"/>
                <a:cs typeface="+mn-cs"/>
              </a:rPr>
              <a:t> 1</a:t>
            </a:r>
          </a:p>
        </p:txBody>
      </p:sp>
      <p:sp>
        <p:nvSpPr>
          <p:cNvPr id="25" name="Dikdörtgen 24"/>
          <p:cNvSpPr/>
          <p:nvPr/>
        </p:nvSpPr>
        <p:spPr>
          <a:xfrm>
            <a:off x="2641599" y="1570877"/>
            <a:ext cx="449162" cy="480131"/>
          </a:xfrm>
          <a:prstGeom prst="rect">
            <a:avLst/>
          </a:prstGeom>
        </p:spPr>
        <p:txBody>
          <a:bodyPr wrap="none">
            <a:spAutoFit/>
          </a:bodyPr>
          <a:lstStyle/>
          <a:p>
            <a:pPr marL="228600" lvl="0" indent="-228600">
              <a:lnSpc>
                <a:spcPct val="90000"/>
              </a:lnSpc>
              <a:spcBef>
                <a:spcPts val="1000"/>
              </a:spcBef>
            </a:pPr>
            <a:r>
              <a:rPr lang="tr-TR" altLang="en-US" sz="2800" dirty="0">
                <a:solidFill>
                  <a:schemeClr val="accent5">
                    <a:lumMod val="75000"/>
                  </a:schemeClr>
                </a:solidFill>
                <a:latin typeface="Calibri"/>
                <a:cs typeface="+mn-cs"/>
              </a:rPr>
              <a:t> </a:t>
            </a:r>
            <a:r>
              <a:rPr lang="tr-TR" altLang="en-US" sz="2800" dirty="0" smtClean="0">
                <a:solidFill>
                  <a:schemeClr val="accent5">
                    <a:lumMod val="75000"/>
                  </a:schemeClr>
                </a:solidFill>
                <a:latin typeface="Calibri"/>
                <a:cs typeface="+mn-cs"/>
              </a:rPr>
              <a:t>4</a:t>
            </a:r>
            <a:endParaRPr lang="tr-TR" altLang="en-US" sz="2800" dirty="0">
              <a:solidFill>
                <a:schemeClr val="accent5">
                  <a:lumMod val="75000"/>
                </a:schemeClr>
              </a:solidFill>
              <a:latin typeface="Calibri"/>
              <a:cs typeface="+mn-cs"/>
            </a:endParaRPr>
          </a:p>
        </p:txBody>
      </p:sp>
      <p:sp>
        <p:nvSpPr>
          <p:cNvPr id="4" name="Aşağı Ok 3"/>
          <p:cNvSpPr/>
          <p:nvPr/>
        </p:nvSpPr>
        <p:spPr>
          <a:xfrm>
            <a:off x="2791187" y="1997010"/>
            <a:ext cx="244990" cy="423749"/>
          </a:xfrm>
          <a:prstGeom prst="downArrow">
            <a:avLst/>
          </a:prstGeom>
          <a:solidFill>
            <a:schemeClr val="accent1">
              <a:lumMod val="75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Aşağı Ok 26"/>
          <p:cNvSpPr/>
          <p:nvPr/>
        </p:nvSpPr>
        <p:spPr>
          <a:xfrm>
            <a:off x="3140435" y="1999414"/>
            <a:ext cx="244990" cy="423749"/>
          </a:xfrm>
          <a:prstGeom prst="downArrow">
            <a:avLst/>
          </a:prstGeom>
          <a:solidFill>
            <a:schemeClr val="accent1">
              <a:lumMod val="75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Aşağı Ok 27"/>
          <p:cNvSpPr/>
          <p:nvPr/>
        </p:nvSpPr>
        <p:spPr>
          <a:xfrm>
            <a:off x="3491403" y="1999414"/>
            <a:ext cx="244990" cy="423749"/>
          </a:xfrm>
          <a:prstGeom prst="downArrow">
            <a:avLst/>
          </a:prstGeom>
          <a:solidFill>
            <a:schemeClr val="accent1">
              <a:lumMod val="75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Dikdörtgen 5"/>
          <p:cNvSpPr/>
          <p:nvPr/>
        </p:nvSpPr>
        <p:spPr>
          <a:xfrm>
            <a:off x="2740377" y="2420759"/>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0</a:t>
            </a:r>
            <a:endParaRPr lang="tr-TR" altLang="en-US" sz="2800" dirty="0">
              <a:solidFill>
                <a:prstClr val="black"/>
              </a:solidFill>
              <a:latin typeface="Calibri"/>
              <a:cs typeface="+mn-cs"/>
            </a:endParaRPr>
          </a:p>
        </p:txBody>
      </p:sp>
      <p:sp>
        <p:nvSpPr>
          <p:cNvPr id="31" name="Dikdörtgen 30"/>
          <p:cNvSpPr/>
          <p:nvPr/>
        </p:nvSpPr>
        <p:spPr>
          <a:xfrm>
            <a:off x="3077101" y="2409173"/>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1</a:t>
            </a:r>
            <a:endParaRPr lang="tr-TR" altLang="en-US" sz="2800" dirty="0">
              <a:solidFill>
                <a:prstClr val="black"/>
              </a:solidFill>
              <a:latin typeface="Calibri"/>
              <a:cs typeface="+mn-cs"/>
            </a:endParaRPr>
          </a:p>
        </p:txBody>
      </p:sp>
      <p:sp>
        <p:nvSpPr>
          <p:cNvPr id="32" name="Dikdörtgen 31"/>
          <p:cNvSpPr/>
          <p:nvPr/>
        </p:nvSpPr>
        <p:spPr>
          <a:xfrm>
            <a:off x="3460332" y="2416748"/>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0</a:t>
            </a:r>
            <a:endParaRPr lang="tr-TR" altLang="en-US" sz="2800" dirty="0">
              <a:solidFill>
                <a:prstClr val="black"/>
              </a:solidFill>
              <a:latin typeface="Calibri"/>
              <a:cs typeface="+mn-cs"/>
            </a:endParaRPr>
          </a:p>
        </p:txBody>
      </p:sp>
      <p:sp>
        <p:nvSpPr>
          <p:cNvPr id="36" name="Dikdörtgen 35"/>
          <p:cNvSpPr/>
          <p:nvPr/>
        </p:nvSpPr>
        <p:spPr>
          <a:xfrm>
            <a:off x="2743604" y="2935043"/>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1</a:t>
            </a:r>
            <a:endParaRPr lang="tr-TR" altLang="en-US" sz="2800" dirty="0">
              <a:solidFill>
                <a:prstClr val="black"/>
              </a:solidFill>
              <a:latin typeface="Calibri"/>
              <a:cs typeface="+mn-cs"/>
            </a:endParaRPr>
          </a:p>
        </p:txBody>
      </p:sp>
      <p:sp>
        <p:nvSpPr>
          <p:cNvPr id="37" name="Dikdörtgen 36"/>
          <p:cNvSpPr/>
          <p:nvPr/>
        </p:nvSpPr>
        <p:spPr>
          <a:xfrm>
            <a:off x="3080328" y="2923457"/>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0</a:t>
            </a:r>
            <a:endParaRPr lang="tr-TR" altLang="en-US" sz="2800" dirty="0">
              <a:solidFill>
                <a:prstClr val="black"/>
              </a:solidFill>
              <a:latin typeface="Calibri"/>
              <a:cs typeface="+mn-cs"/>
            </a:endParaRPr>
          </a:p>
        </p:txBody>
      </p:sp>
      <p:sp>
        <p:nvSpPr>
          <p:cNvPr id="38" name="Dikdörtgen 37"/>
          <p:cNvSpPr/>
          <p:nvPr/>
        </p:nvSpPr>
        <p:spPr>
          <a:xfrm>
            <a:off x="3463559" y="2937382"/>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1</a:t>
            </a:r>
            <a:endParaRPr lang="tr-TR" altLang="en-US" sz="2800" dirty="0">
              <a:solidFill>
                <a:prstClr val="black"/>
              </a:solidFill>
              <a:latin typeface="Calibri"/>
              <a:cs typeface="+mn-cs"/>
            </a:endParaRPr>
          </a:p>
        </p:txBody>
      </p:sp>
      <p:sp>
        <p:nvSpPr>
          <p:cNvPr id="9" name="Dikdörtgen 8"/>
          <p:cNvSpPr/>
          <p:nvPr/>
        </p:nvSpPr>
        <p:spPr>
          <a:xfrm>
            <a:off x="2403653" y="2891954"/>
            <a:ext cx="364202" cy="523220"/>
          </a:xfrm>
          <a:prstGeom prst="rect">
            <a:avLst/>
          </a:prstGeom>
        </p:spPr>
        <p:txBody>
          <a:bodyPr wrap="none">
            <a:spAutoFit/>
          </a:bodyPr>
          <a:lstStyle/>
          <a:p>
            <a:r>
              <a:rPr lang="tr-TR" altLang="en-US" sz="2800" dirty="0">
                <a:solidFill>
                  <a:prstClr val="black"/>
                </a:solidFill>
                <a:latin typeface="Calibri"/>
                <a:cs typeface="+mn-cs"/>
              </a:rPr>
              <a:t>+</a:t>
            </a:r>
            <a:endParaRPr lang="en-US" dirty="0"/>
          </a:p>
        </p:txBody>
      </p:sp>
      <p:sp>
        <p:nvSpPr>
          <p:cNvPr id="42" name="Line 4"/>
          <p:cNvSpPr>
            <a:spLocks noChangeShapeType="1"/>
          </p:cNvSpPr>
          <p:nvPr/>
        </p:nvSpPr>
        <p:spPr bwMode="auto">
          <a:xfrm>
            <a:off x="2500759" y="3415174"/>
            <a:ext cx="12356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Dikdörtgen 42"/>
          <p:cNvSpPr/>
          <p:nvPr/>
        </p:nvSpPr>
        <p:spPr>
          <a:xfrm>
            <a:off x="2743604" y="3443043"/>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1</a:t>
            </a:r>
            <a:endParaRPr lang="tr-TR" altLang="en-US" sz="2800" dirty="0">
              <a:solidFill>
                <a:prstClr val="black"/>
              </a:solidFill>
              <a:latin typeface="Calibri"/>
              <a:cs typeface="+mn-cs"/>
            </a:endParaRPr>
          </a:p>
        </p:txBody>
      </p:sp>
      <p:sp>
        <p:nvSpPr>
          <p:cNvPr id="44" name="Dikdörtgen 43"/>
          <p:cNvSpPr/>
          <p:nvPr/>
        </p:nvSpPr>
        <p:spPr>
          <a:xfrm>
            <a:off x="3080328" y="3437807"/>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1</a:t>
            </a:r>
            <a:endParaRPr lang="tr-TR" altLang="en-US" sz="2800" dirty="0">
              <a:solidFill>
                <a:prstClr val="black"/>
              </a:solidFill>
              <a:latin typeface="Calibri"/>
              <a:cs typeface="+mn-cs"/>
            </a:endParaRPr>
          </a:p>
        </p:txBody>
      </p:sp>
      <p:sp>
        <p:nvSpPr>
          <p:cNvPr id="45" name="Dikdörtgen 44"/>
          <p:cNvSpPr/>
          <p:nvPr/>
        </p:nvSpPr>
        <p:spPr>
          <a:xfrm>
            <a:off x="3463559" y="3438239"/>
            <a:ext cx="367408" cy="480131"/>
          </a:xfrm>
          <a:prstGeom prst="rect">
            <a:avLst/>
          </a:prstGeom>
        </p:spPr>
        <p:txBody>
          <a:bodyPr wrap="none">
            <a:spAutoFit/>
          </a:bodyPr>
          <a:lstStyle/>
          <a:p>
            <a:pPr marL="228600" lvl="0" indent="-228600">
              <a:lnSpc>
                <a:spcPct val="90000"/>
              </a:lnSpc>
              <a:spcBef>
                <a:spcPts val="1000"/>
              </a:spcBef>
            </a:pPr>
            <a:r>
              <a:rPr lang="tr-TR" altLang="en-US" sz="2800" dirty="0" smtClean="0">
                <a:solidFill>
                  <a:prstClr val="black"/>
                </a:solidFill>
                <a:latin typeface="Calibri"/>
                <a:cs typeface="+mn-cs"/>
              </a:rPr>
              <a:t>1</a:t>
            </a:r>
            <a:endParaRPr lang="tr-TR" altLang="en-US" sz="2800" dirty="0">
              <a:solidFill>
                <a:prstClr val="black"/>
              </a:solidFill>
              <a:latin typeface="Calibri"/>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4" grpId="0" animBg="1"/>
      <p:bldP spid="27" grpId="0" animBg="1"/>
      <p:bldP spid="28" grpId="0" animBg="1"/>
      <p:bldP spid="6" grpId="0"/>
      <p:bldP spid="31" grpId="0"/>
      <p:bldP spid="32" grpId="0"/>
      <p:bldP spid="36" grpId="0"/>
      <p:bldP spid="37" grpId="0"/>
      <p:bldP spid="38" grpId="0"/>
      <p:bldP spid="42" grpId="0" animBg="1"/>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2’lik tabanda sayı gösterimi – ilk örnek </a:t>
            </a:r>
            <a:endParaRPr lang="en-US" dirty="0"/>
          </a:p>
        </p:txBody>
      </p:sp>
      <p:sp>
        <p:nvSpPr>
          <p:cNvPr id="3" name="İçerik Yer Tutucusu 2"/>
          <p:cNvSpPr>
            <a:spLocks noGrp="1"/>
          </p:cNvSpPr>
          <p:nvPr>
            <p:ph idx="1"/>
          </p:nvPr>
        </p:nvSpPr>
        <p:spPr/>
        <p:txBody>
          <a:bodyPr/>
          <a:lstStyle/>
          <a:p>
            <a:endParaRPr lang="en-US"/>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438" t="53387"/>
          <a:stretch/>
        </p:blipFill>
        <p:spPr bwMode="auto">
          <a:xfrm>
            <a:off x="506437" y="2803398"/>
            <a:ext cx="9482510" cy="294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a:stretch>
            <a:fillRect/>
          </a:stretch>
        </p:blipFill>
        <p:spPr>
          <a:xfrm>
            <a:off x="9988947" y="1153551"/>
            <a:ext cx="1920797" cy="2701121"/>
          </a:xfrm>
          <a:prstGeom prst="rect">
            <a:avLst/>
          </a:prstGeom>
        </p:spPr>
      </p:pic>
    </p:spTree>
    <p:extLst>
      <p:ext uri="{BB962C8B-B14F-4D97-AF65-F5344CB8AC3E}">
        <p14:creationId xmlns:p14="http://schemas.microsoft.com/office/powerpoint/2010/main" val="19151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a:lstStyle/>
          <a:p>
            <a:r>
              <a:rPr lang="tr-TR" altLang="en-US" dirty="0" smtClean="0">
                <a:solidFill>
                  <a:schemeClr val="accent5">
                    <a:lumMod val="75000"/>
                  </a:schemeClr>
                </a:solidFill>
              </a:rPr>
              <a:t>ENIAC - 1946</a:t>
            </a:r>
          </a:p>
        </p:txBody>
      </p:sp>
      <p:sp>
        <p:nvSpPr>
          <p:cNvPr id="13315" name="Rectangle 3"/>
          <p:cNvSpPr>
            <a:spLocks noGrp="1"/>
          </p:cNvSpPr>
          <p:nvPr>
            <p:ph type="body" idx="4294967295"/>
          </p:nvPr>
        </p:nvSpPr>
        <p:spPr/>
        <p:txBody>
          <a:bodyPr/>
          <a:lstStyle/>
          <a:p>
            <a:endParaRPr lang="tr-TR" altLang="en-US"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524000"/>
            <a:ext cx="6337300"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p:cNvSpPr txBox="1">
            <a:spLocks noChangeArrowheads="1"/>
          </p:cNvSpPr>
          <p:nvPr/>
        </p:nvSpPr>
        <p:spPr bwMode="auto">
          <a:xfrm>
            <a:off x="258763" y="1797050"/>
            <a:ext cx="172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400" b="1">
                <a:latin typeface="Arial" panose="020B0604020202020204" pitchFamily="34" charset="0"/>
              </a:rPr>
              <a:t>Electronic</a:t>
            </a:r>
          </a:p>
        </p:txBody>
      </p:sp>
      <p:sp>
        <p:nvSpPr>
          <p:cNvPr id="11271" name="Text Box 7"/>
          <p:cNvSpPr txBox="1">
            <a:spLocks noChangeArrowheads="1"/>
          </p:cNvSpPr>
          <p:nvPr/>
        </p:nvSpPr>
        <p:spPr bwMode="auto">
          <a:xfrm>
            <a:off x="257175" y="2295525"/>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400" b="1">
                <a:latin typeface="Arial" panose="020B0604020202020204" pitchFamily="34" charset="0"/>
              </a:rPr>
              <a:t>Numerical </a:t>
            </a:r>
          </a:p>
        </p:txBody>
      </p:sp>
      <p:sp>
        <p:nvSpPr>
          <p:cNvPr id="11272" name="Text Box 8"/>
          <p:cNvSpPr txBox="1">
            <a:spLocks noChangeArrowheads="1"/>
          </p:cNvSpPr>
          <p:nvPr/>
        </p:nvSpPr>
        <p:spPr bwMode="auto">
          <a:xfrm>
            <a:off x="266700" y="2901950"/>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400" b="1">
                <a:latin typeface="Arial" panose="020B0604020202020204" pitchFamily="34" charset="0"/>
              </a:rPr>
              <a:t>Integrator</a:t>
            </a:r>
          </a:p>
        </p:txBody>
      </p:sp>
      <p:sp>
        <p:nvSpPr>
          <p:cNvPr id="11273" name="Text Box 9"/>
          <p:cNvSpPr txBox="1">
            <a:spLocks noChangeArrowheads="1"/>
          </p:cNvSpPr>
          <p:nvPr/>
        </p:nvSpPr>
        <p:spPr bwMode="auto">
          <a:xfrm>
            <a:off x="307975" y="3573463"/>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400" b="1">
                <a:latin typeface="Arial" panose="020B0604020202020204" pitchFamily="34" charset="0"/>
              </a:rPr>
              <a:t>And</a:t>
            </a:r>
          </a:p>
        </p:txBody>
      </p:sp>
      <p:sp>
        <p:nvSpPr>
          <p:cNvPr id="11274" name="Text Box 10"/>
          <p:cNvSpPr txBox="1">
            <a:spLocks noChangeArrowheads="1"/>
          </p:cNvSpPr>
          <p:nvPr/>
        </p:nvSpPr>
        <p:spPr bwMode="auto">
          <a:xfrm>
            <a:off x="288925" y="4151313"/>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400" b="1">
                <a:latin typeface="Arial" panose="020B0604020202020204" pitchFamily="34" charset="0"/>
              </a:rPr>
              <a:t>Computer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rcRect l="26125" r="27831"/>
          <a:stretch>
            <a:fillRect/>
          </a:stretch>
        </p:blipFill>
        <p:spPr bwMode="auto">
          <a:xfrm>
            <a:off x="9796463" y="1882775"/>
            <a:ext cx="1557337"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0-#ppt_w/2"/>
                                          </p:val>
                                        </p:tav>
                                        <p:tav tm="100000">
                                          <p:val>
                                            <p:strVal val="#ppt_x"/>
                                          </p:val>
                                        </p:tav>
                                      </p:tavLst>
                                    </p:anim>
                                    <p:anim calcmode="lin" valueType="num">
                                      <p:cBhvr additive="base">
                                        <p:cTn id="8" dur="500" fill="hold"/>
                                        <p:tgtEl>
                                          <p:spTgt spid="1127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0-#ppt_w/2"/>
                                          </p:val>
                                        </p:tav>
                                        <p:tav tm="100000">
                                          <p:val>
                                            <p:strVal val="#ppt_x"/>
                                          </p:val>
                                        </p:tav>
                                      </p:tavLst>
                                    </p:anim>
                                    <p:anim calcmode="lin" valueType="num">
                                      <p:cBhvr additive="base">
                                        <p:cTn id="13" dur="500" fill="hold"/>
                                        <p:tgtEl>
                                          <p:spTgt spid="11271"/>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additive="base">
                                        <p:cTn id="17" dur="500" fill="hold"/>
                                        <p:tgtEl>
                                          <p:spTgt spid="11272"/>
                                        </p:tgtEl>
                                        <p:attrNameLst>
                                          <p:attrName>ppt_x</p:attrName>
                                        </p:attrNameLst>
                                      </p:cBhvr>
                                      <p:tavLst>
                                        <p:tav tm="0">
                                          <p:val>
                                            <p:strVal val="0-#ppt_w/2"/>
                                          </p:val>
                                        </p:tav>
                                        <p:tav tm="100000">
                                          <p:val>
                                            <p:strVal val="#ppt_x"/>
                                          </p:val>
                                        </p:tav>
                                      </p:tavLst>
                                    </p:anim>
                                    <p:anim calcmode="lin" valueType="num">
                                      <p:cBhvr additive="base">
                                        <p:cTn id="18" dur="500" fill="hold"/>
                                        <p:tgtEl>
                                          <p:spTgt spid="11272"/>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 calcmode="lin" valueType="num">
                                      <p:cBhvr additive="base">
                                        <p:cTn id="22" dur="500" fill="hold"/>
                                        <p:tgtEl>
                                          <p:spTgt spid="11273"/>
                                        </p:tgtEl>
                                        <p:attrNameLst>
                                          <p:attrName>ppt_x</p:attrName>
                                        </p:attrNameLst>
                                      </p:cBhvr>
                                      <p:tavLst>
                                        <p:tav tm="0">
                                          <p:val>
                                            <p:strVal val="0-#ppt_w/2"/>
                                          </p:val>
                                        </p:tav>
                                        <p:tav tm="100000">
                                          <p:val>
                                            <p:strVal val="#ppt_x"/>
                                          </p:val>
                                        </p:tav>
                                      </p:tavLst>
                                    </p:anim>
                                    <p:anim calcmode="lin" valueType="num">
                                      <p:cBhvr additive="base">
                                        <p:cTn id="23" dur="500" fill="hold"/>
                                        <p:tgtEl>
                                          <p:spTgt spid="11273"/>
                                        </p:tgtEl>
                                        <p:attrNameLst>
                                          <p:attrName>ppt_y</p:attrName>
                                        </p:attrNameLst>
                                      </p:cBhvr>
                                      <p:tavLst>
                                        <p:tav tm="0">
                                          <p:val>
                                            <p:strVal val="#ppt_y"/>
                                          </p:val>
                                        </p:tav>
                                        <p:tav tm="100000">
                                          <p:val>
                                            <p:strVal val="#ppt_y"/>
                                          </p:val>
                                        </p:tav>
                                      </p:tavLst>
                                    </p:anim>
                                  </p:childTnLst>
                                </p:cTn>
                              </p:par>
                            </p:childTnLst>
                          </p:cTn>
                        </p:par>
                        <p:par>
                          <p:cTn id="24" fill="hold" nodeType="with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274"/>
                                        </p:tgtEl>
                                        <p:attrNameLst>
                                          <p:attrName>style.visibility</p:attrName>
                                        </p:attrNameLst>
                                      </p:cBhvr>
                                      <p:to>
                                        <p:strVal val="visible"/>
                                      </p:to>
                                    </p:set>
                                    <p:anim calcmode="lin" valueType="num">
                                      <p:cBhvr additive="base">
                                        <p:cTn id="27" dur="500" fill="hold"/>
                                        <p:tgtEl>
                                          <p:spTgt spid="11274"/>
                                        </p:tgtEl>
                                        <p:attrNameLst>
                                          <p:attrName>ppt_x</p:attrName>
                                        </p:attrNameLst>
                                      </p:cBhvr>
                                      <p:tavLst>
                                        <p:tav tm="0">
                                          <p:val>
                                            <p:strVal val="0-#ppt_w/2"/>
                                          </p:val>
                                        </p:tav>
                                        <p:tav tm="100000">
                                          <p:val>
                                            <p:strVal val="#ppt_x"/>
                                          </p:val>
                                        </p:tav>
                                      </p:tavLst>
                                    </p:anim>
                                    <p:anim calcmode="lin" valueType="num">
                                      <p:cBhvr additive="base">
                                        <p:cTn id="28"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P spid="11273" grpId="0"/>
      <p:bldP spid="112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r>
              <a:rPr lang="tr-TR" altLang="en-US" dirty="0" smtClean="0">
                <a:solidFill>
                  <a:schemeClr val="accent1">
                    <a:lumMod val="50000"/>
                  </a:schemeClr>
                </a:solidFill>
              </a:rPr>
              <a:t>Günümüz işlemcileri</a:t>
            </a:r>
          </a:p>
        </p:txBody>
      </p:sp>
      <p:sp>
        <p:nvSpPr>
          <p:cNvPr id="14339" name="Rectangle 3"/>
          <p:cNvSpPr>
            <a:spLocks noGrp="1"/>
          </p:cNvSpPr>
          <p:nvPr>
            <p:ph type="body" idx="4294967295"/>
          </p:nvPr>
        </p:nvSpPr>
        <p:spPr/>
        <p:txBody>
          <a:bodyPr/>
          <a:lstStyle/>
          <a:p>
            <a:endParaRPr lang="tr-TR" altLang="en-US" smtClean="0"/>
          </a:p>
        </p:txBody>
      </p:sp>
      <p:pic>
        <p:nvPicPr>
          <p:cNvPr id="14340" name="Picture 4" descr="Pentium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1754188"/>
            <a:ext cx="407987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3721100"/>
            <a:ext cx="45116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1563" y="1270000"/>
            <a:ext cx="30749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Dikdörtgen 4"/>
          <p:cNvSpPr>
            <a:spLocks noChangeArrowheads="1"/>
          </p:cNvSpPr>
          <p:nvPr/>
        </p:nvSpPr>
        <p:spPr bwMode="auto">
          <a:xfrm>
            <a:off x="5140325" y="2336800"/>
            <a:ext cx="2493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a:latin typeface="Arial" panose="020B0604020202020204" pitchFamily="34" charset="0"/>
              </a:rPr>
              <a:t>Intel Pentium 4 – 2000</a:t>
            </a:r>
          </a:p>
          <a:p>
            <a:pPr>
              <a:lnSpc>
                <a:spcPct val="100000"/>
              </a:lnSpc>
              <a:spcBef>
                <a:spcPct val="0"/>
              </a:spcBef>
              <a:buFontTx/>
              <a:buNone/>
            </a:pPr>
            <a:r>
              <a:rPr lang="tr-TR" altLang="en-US" sz="1800">
                <a:latin typeface="Arial" panose="020B0604020202020204" pitchFamily="34" charset="0"/>
              </a:rPr>
              <a:t>42 milyon transistör</a:t>
            </a:r>
          </a:p>
          <a:p>
            <a:pPr>
              <a:lnSpc>
                <a:spcPct val="100000"/>
              </a:lnSpc>
              <a:spcBef>
                <a:spcPct val="0"/>
              </a:spcBef>
              <a:buFontTx/>
              <a:buNone/>
            </a:pPr>
            <a:r>
              <a:rPr lang="tr-TR" altLang="en-US" sz="1800">
                <a:latin typeface="Arial" panose="020B0604020202020204" pitchFamily="34" charset="0"/>
              </a:rPr>
              <a:t>2.2 cm</a:t>
            </a:r>
            <a:r>
              <a:rPr lang="tr-TR" altLang="en-US" sz="1800" baseline="30000">
                <a:latin typeface="Arial" panose="020B0604020202020204" pitchFamily="34" charset="0"/>
              </a:rPr>
              <a:t>2</a:t>
            </a:r>
            <a:endParaRPr lang="en-US" altLang="en-US" sz="1800" baseline="30000">
              <a:latin typeface="Arial" panose="020B0604020202020204" pitchFamily="34" charset="0"/>
            </a:endParaRPr>
          </a:p>
        </p:txBody>
      </p:sp>
      <p:sp>
        <p:nvSpPr>
          <p:cNvPr id="14344" name="Dikdörtgen 9"/>
          <p:cNvSpPr>
            <a:spLocks noChangeArrowheads="1"/>
          </p:cNvSpPr>
          <p:nvPr/>
        </p:nvSpPr>
        <p:spPr bwMode="auto">
          <a:xfrm>
            <a:off x="9774238" y="5822950"/>
            <a:ext cx="2262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800">
                <a:latin typeface="Arial" panose="020B0604020202020204" pitchFamily="34" charset="0"/>
              </a:rPr>
              <a:t>Intel Core i9– 2017 </a:t>
            </a:r>
            <a:endParaRPr lang="en-US" altLang="en-US" sz="1800">
              <a:latin typeface="Arial" panose="020B0604020202020204" pitchFamily="34" charset="0"/>
            </a:endParaRPr>
          </a:p>
          <a:p>
            <a:pPr>
              <a:lnSpc>
                <a:spcPct val="100000"/>
              </a:lnSpc>
              <a:spcBef>
                <a:spcPct val="0"/>
              </a:spcBef>
              <a:buFontTx/>
              <a:buNone/>
            </a:pPr>
            <a:r>
              <a:rPr lang="tr-TR" altLang="en-US" sz="1800">
                <a:latin typeface="Arial" panose="020B0604020202020204" pitchFamily="34" charset="0"/>
              </a:rPr>
              <a:t>4 milyar transistör</a:t>
            </a:r>
          </a:p>
          <a:p>
            <a:pPr>
              <a:lnSpc>
                <a:spcPct val="100000"/>
              </a:lnSpc>
              <a:spcBef>
                <a:spcPct val="0"/>
              </a:spcBef>
              <a:buFontTx/>
              <a:buNone/>
            </a:pPr>
            <a:r>
              <a:rPr lang="tr-TR" altLang="en-US" sz="1800">
                <a:latin typeface="Arial" panose="020B0604020202020204" pitchFamily="34" charset="0"/>
              </a:rPr>
              <a:t>2.4 cm</a:t>
            </a:r>
            <a:r>
              <a:rPr lang="tr-TR" altLang="en-US" sz="1800" baseline="30000">
                <a:latin typeface="Arial" panose="020B0604020202020204" pitchFamily="34" charset="0"/>
              </a:rPr>
              <a:t>2</a:t>
            </a:r>
            <a:endParaRPr lang="en-US" altLang="en-US" sz="1800" baseline="30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tr-TR" altLang="en-US" dirty="0" smtClean="0">
                <a:solidFill>
                  <a:schemeClr val="accent1">
                    <a:lumMod val="50000"/>
                  </a:schemeClr>
                </a:solidFill>
              </a:rPr>
              <a:t>Ne oldu?</a:t>
            </a:r>
          </a:p>
        </p:txBody>
      </p:sp>
      <p:sp>
        <p:nvSpPr>
          <p:cNvPr id="15363" name="Rectangle 3"/>
          <p:cNvSpPr>
            <a:spLocks noGrp="1"/>
          </p:cNvSpPr>
          <p:nvPr>
            <p:ph type="body" idx="4294967295"/>
          </p:nvPr>
        </p:nvSpPr>
        <p:spPr/>
        <p:txBody>
          <a:bodyPr/>
          <a:lstStyle/>
          <a:p>
            <a:endParaRPr lang="tr-TR" altLang="en-US"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347913"/>
            <a:ext cx="40417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descr="Pentium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2220913"/>
            <a:ext cx="27781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2138363" y="5614988"/>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tr-TR" altLang="en-US" sz="1800" dirty="0" smtClean="0">
                <a:latin typeface="Arial" panose="020B0604020202020204" pitchFamily="34" charset="0"/>
              </a:rPr>
              <a:t>Oda</a:t>
            </a:r>
            <a:endParaRPr lang="tr-TR" altLang="en-US" sz="1800" dirty="0">
              <a:latin typeface="Arial" panose="020B0604020202020204" pitchFamily="34" charset="0"/>
            </a:endParaRPr>
          </a:p>
        </p:txBody>
      </p:sp>
      <p:sp>
        <p:nvSpPr>
          <p:cNvPr id="15367" name="Text Box 7"/>
          <p:cNvSpPr txBox="1">
            <a:spLocks noChangeArrowheads="1"/>
          </p:cNvSpPr>
          <p:nvPr/>
        </p:nvSpPr>
        <p:spPr bwMode="auto">
          <a:xfrm>
            <a:off x="8682038" y="5592763"/>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tr-TR" altLang="en-US" sz="1800">
                <a:latin typeface="Arial" panose="020B0604020202020204" pitchFamily="34" charset="0"/>
              </a:rPr>
              <a:t>cm</a:t>
            </a:r>
            <a:r>
              <a:rPr lang="tr-TR" altLang="en-US" sz="1800" baseline="30000">
                <a:latin typeface="Arial" panose="020B0604020202020204" pitchFamily="34" charset="0"/>
              </a:rPr>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MEF_PPT_Template</Template>
  <TotalTime>3650</TotalTime>
  <Words>975</Words>
  <Application>Microsoft Office PowerPoint</Application>
  <PresentationFormat>Geniş ekran</PresentationFormat>
  <Paragraphs>457</Paragraphs>
  <Slides>31</Slides>
  <Notes>4</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39" baseType="lpstr">
      <vt:lpstr>Arial</vt:lpstr>
      <vt:lpstr>Calibri</vt:lpstr>
      <vt:lpstr>Calibri Light</vt:lpstr>
      <vt:lpstr>Times New Roman</vt:lpstr>
      <vt:lpstr>Wingdings</vt:lpstr>
      <vt:lpstr>Wingdings 2</vt:lpstr>
      <vt:lpstr>Office Teması</vt:lpstr>
      <vt:lpstr>Bitmap Image</vt:lpstr>
      <vt:lpstr>Nanoelektronik ve Yeni Hesaplama Teknikleri</vt:lpstr>
      <vt:lpstr>Hesaplamanın uzak tarihi – Abaküs</vt:lpstr>
      <vt:lpstr>PowerPoint Sunusu</vt:lpstr>
      <vt:lpstr>Mekanik hesaplama</vt:lpstr>
      <vt:lpstr>Hesaplama</vt:lpstr>
      <vt:lpstr>2’lik tabanda sayı gösterimi – ilk örnek </vt:lpstr>
      <vt:lpstr>ENIAC - 1946</vt:lpstr>
      <vt:lpstr>Günümüz işlemcileri</vt:lpstr>
      <vt:lpstr>Ne oldu?</vt:lpstr>
      <vt:lpstr>Transistör devrimi!</vt:lpstr>
      <vt:lpstr>PowerPoint Sunusu</vt:lpstr>
      <vt:lpstr>Hesaplama başarımını nasıl arttırırız?</vt:lpstr>
      <vt:lpstr>Yüksek başarımlı hesaplama </vt:lpstr>
      <vt:lpstr>Karmaşık hesaplama örnekleri</vt:lpstr>
      <vt:lpstr>Yüksek başarımlı hesaplama örnekleri</vt:lpstr>
      <vt:lpstr>Örnek: Derin öğrenme ile görüntü tanıma</vt:lpstr>
      <vt:lpstr>Örnek: Derin öğrenme ile görüntü tanıma</vt:lpstr>
      <vt:lpstr>Örnek: Derin öğrenme ile görüntü tanıma</vt:lpstr>
      <vt:lpstr>Derin öğrenme ile görüntü tanımanın maliyeti</vt:lpstr>
      <vt:lpstr>Hesaplamanın maliyeti – Tam toplayıcı</vt:lpstr>
      <vt:lpstr>Daha hızlı, daha ucuz bir hesaplama yöntemi mümkün mü?</vt:lpstr>
      <vt:lpstr>Hesaplamanın maliyeti – Tam toplayıcı</vt:lpstr>
      <vt:lpstr>Hesaplamanın maliyeti</vt:lpstr>
      <vt:lpstr>Hesaplamanın maliyeti – Tam toplayıcı</vt:lpstr>
      <vt:lpstr>Önerdiğimiz yaklaşık tam toplayıcılar</vt:lpstr>
      <vt:lpstr>Yaklaşık toplayıcıların sistemlerde kullanılması</vt:lpstr>
      <vt:lpstr>Optimizasyon algoritması</vt:lpstr>
      <vt:lpstr>Örnek 1: JPEG kodlama</vt:lpstr>
      <vt:lpstr>Örnek 1: JPEG kodlama</vt:lpstr>
      <vt:lpstr>Örnek 2: Görüntü tanıma</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Tuba Ayhan</dc:creator>
  <cp:lastModifiedBy>altunmu@itu.edu.tr</cp:lastModifiedBy>
  <cp:revision>357</cp:revision>
  <dcterms:created xsi:type="dcterms:W3CDTF">2016-09-22T09:20:58Z</dcterms:created>
  <dcterms:modified xsi:type="dcterms:W3CDTF">2017-12-20T15:50:10Z</dcterms:modified>
</cp:coreProperties>
</file>