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7"/>
    <a:srgbClr val="AB987D"/>
    <a:srgbClr val="C4B192"/>
    <a:srgbClr val="C4D7E6"/>
    <a:srgbClr val="C3B5A1"/>
    <a:srgbClr val="C6D9E8"/>
    <a:srgbClr val="D5CDBE"/>
    <a:srgbClr val="A0BFD8"/>
    <a:srgbClr val="B4CCE0"/>
    <a:srgbClr val="B4A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32" y="-4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Error Percentage</c:v>
                </c:pt>
              </c:strCache>
            </c:strRef>
          </c:tx>
          <c:spPr>
            <a:ln w="19050" cap="rnd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1024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33.33</c:v>
                </c:pt>
                <c:pt idx="1">
                  <c:v>25.71</c:v>
                </c:pt>
                <c:pt idx="2">
                  <c:v>19.04</c:v>
                </c:pt>
                <c:pt idx="3">
                  <c:v>13.78</c:v>
                </c:pt>
                <c:pt idx="4">
                  <c:v>9.86</c:v>
                </c:pt>
                <c:pt idx="5">
                  <c:v>7</c:v>
                </c:pt>
                <c:pt idx="6">
                  <c:v>5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1133168"/>
        <c:axId val="2021130448"/>
      </c:lineChart>
      <c:catAx>
        <c:axId val="2021133168"/>
        <c:scaling>
          <c:orientation val="minMax"/>
        </c:scaling>
        <c:delete val="0"/>
        <c:axPos val="b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3000" dirty="0">
                    <a:solidFill>
                      <a:schemeClr val="bg1">
                        <a:lumMod val="85000"/>
                      </a:schemeClr>
                    </a:solidFill>
                  </a:rPr>
                  <a:t>Number of Bits</a:t>
                </a:r>
              </a:p>
            </c:rich>
          </c:tx>
          <c:layout>
            <c:manualLayout>
              <c:xMode val="edge"/>
              <c:yMode val="edge"/>
              <c:x val="0.48411511249169703"/>
              <c:y val="0.83352793742346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000" b="1" i="0" u="none" strike="noStrike" kern="1200" baseline="0">
                  <a:solidFill>
                    <a:schemeClr val="bg1">
                      <a:lumMod val="85000"/>
                    </a:schemeClr>
                  </a:solidFill>
                  <a:latin typeface="Calibri"/>
                  <a:ea typeface="Calibri"/>
                  <a:cs typeface="Calibri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14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2021130448"/>
        <c:crosses val="autoZero"/>
        <c:auto val="1"/>
        <c:lblAlgn val="ctr"/>
        <c:lblOffset val="100"/>
        <c:noMultiLvlLbl val="0"/>
      </c:catAx>
      <c:valAx>
        <c:axId val="2021130448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3000" dirty="0">
                    <a:solidFill>
                      <a:schemeClr val="bg1">
                        <a:lumMod val="85000"/>
                      </a:schemeClr>
                    </a:solidFill>
                  </a:rPr>
                  <a:t>Relative Error Percentage</a:t>
                </a:r>
              </a:p>
            </c:rich>
          </c:tx>
          <c:layout>
            <c:manualLayout>
              <c:xMode val="edge"/>
              <c:yMode val="edge"/>
              <c:x val="1.3288766448642431E-2"/>
              <c:y val="0.189974101934516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>
                      <a:lumMod val="85000"/>
                    </a:schemeClr>
                  </a:solidFill>
                  <a:latin typeface="Calibri"/>
                  <a:ea typeface="Calibri"/>
                  <a:cs typeface="Calibri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14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1133168"/>
        <c:crosses val="autoZero"/>
        <c:crossBetween val="between"/>
      </c:valAx>
      <c:spPr>
        <a:noFill/>
        <a:ln w="25373">
          <a:noFill/>
        </a:ln>
        <a:effectLst/>
      </c:spPr>
    </c:plotArea>
    <c:plotVisOnly val="1"/>
    <c:dispBlanksAs val="gap"/>
    <c:showDLblsOverMax val="0"/>
  </c:chart>
  <c:spPr>
    <a:noFill/>
    <a:ln w="9514" cap="flat" cmpd="sng" algn="ctr">
      <a:noFill/>
      <a:prstDash val="solid"/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981270859661"/>
          <c:y val="4.8230058199246834E-2"/>
          <c:w val="0.83204654314353144"/>
          <c:h val="0.82923491152753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Area (T.C.)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Lbls>
            <c:dLbl>
              <c:idx val="5"/>
              <c:layout>
                <c:manualLayout>
                  <c:x val="-2.9240789345776224E-3"/>
                  <c:y val="-4.16184971098272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horzOverflow="clip" vert="horz" wrap="square" lIns="0" tIns="0" rIns="0" bIns="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horzOverflow="clip" vert="horz" wrap="square" lIns="0" tIns="19050" rIns="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[10]</c:v>
                </c:pt>
                <c:pt idx="1">
                  <c:v>[11]</c:v>
                </c:pt>
                <c:pt idx="2">
                  <c:v>[12]</c:v>
                </c:pt>
                <c:pt idx="3">
                  <c:v>[13]</c:v>
                </c:pt>
                <c:pt idx="4">
                  <c:v>[22]</c:v>
                </c:pt>
                <c:pt idx="5">
                  <c:v>Proposed</c:v>
                </c:pt>
                <c:pt idx="6">
                  <c:v>Proposed</c:v>
                </c:pt>
                <c:pt idx="7">
                  <c:v>[14]</c:v>
                </c:pt>
                <c:pt idx="8">
                  <c:v>[15]</c:v>
                </c:pt>
                <c:pt idx="9">
                  <c:v>[16]</c:v>
                </c:pt>
                <c:pt idx="10">
                  <c:v>[23]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992</c:v>
                </c:pt>
                <c:pt idx="1">
                  <c:v>320</c:v>
                </c:pt>
                <c:pt idx="2">
                  <c:v>160</c:v>
                </c:pt>
                <c:pt idx="3">
                  <c:v>104</c:v>
                </c:pt>
                <c:pt idx="4">
                  <c:v>320</c:v>
                </c:pt>
                <c:pt idx="5">
                  <c:v>146</c:v>
                </c:pt>
                <c:pt idx="6">
                  <c:v>146</c:v>
                </c:pt>
                <c:pt idx="7">
                  <c:v>1618</c:v>
                </c:pt>
                <c:pt idx="8">
                  <c:v>3984</c:v>
                </c:pt>
                <c:pt idx="9">
                  <c:v>1840</c:v>
                </c:pt>
                <c:pt idx="10">
                  <c:v>1024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1144592"/>
        <c:axId val="2021131536"/>
      </c:barChart>
      <c:catAx>
        <c:axId val="2021144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bg1"/>
                    </a:solidFill>
                  </a:rPr>
                  <a:t>Works</a:t>
                </a:r>
              </a:p>
            </c:rich>
          </c:tx>
          <c:layout>
            <c:manualLayout>
              <c:xMode val="edge"/>
              <c:yMode val="edge"/>
              <c:x val="0.5273573210915723"/>
              <c:y val="0.8992755936299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crossAx val="2021131536"/>
        <c:crosses val="autoZero"/>
        <c:auto val="1"/>
        <c:lblAlgn val="ctr"/>
        <c:lblOffset val="100"/>
        <c:tickMarkSkip val="1"/>
        <c:noMultiLvlLbl val="0"/>
      </c:catAx>
      <c:valAx>
        <c:axId val="202113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dirty="0">
                    <a:solidFill>
                      <a:schemeClr val="bg1"/>
                    </a:solidFill>
                  </a:rPr>
                  <a:t>Area (T.C.)</a:t>
                </a:r>
              </a:p>
            </c:rich>
          </c:tx>
          <c:layout>
            <c:manualLayout>
              <c:xMode val="edge"/>
              <c:yMode val="edge"/>
              <c:x val="3.2674755267723524E-2"/>
              <c:y val="0.462890177260698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114459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3.233696803911653E-2"/>
                <c:y val="0.1006958591879970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2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2200" dirty="0">
                      <a:solidFill>
                        <a:schemeClr val="bg1"/>
                      </a:solidFill>
                    </a:rPr>
                    <a:t>(Thousands)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</c:dispUnitsLbl>
        </c:dispUnits>
      </c:valAx>
      <c:spPr>
        <a:noFill/>
        <a:ln w="25400"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21964356307313437"/>
          <c:y val="9.4022820122625028E-2"/>
          <c:w val="8.5147835330302332E-2"/>
          <c:h val="0.28268411115811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AA892-FB18-4967-AA0A-3B770CFE5603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3AE5E-2AE0-4FE5-93BF-FBC85077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8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3AE5E-2AE0-4FE5-93BF-FBC8507703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731-BE5D-4E1D-B19B-FF82CFE6743E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34-3A12-4102-A801-8BC83E6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8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731-BE5D-4E1D-B19B-FF82CFE6743E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34-3A12-4102-A801-8BC83E6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731-BE5D-4E1D-B19B-FF82CFE6743E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34-3A12-4102-A801-8BC83E6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0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731-BE5D-4E1D-B19B-FF82CFE6743E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34-3A12-4102-A801-8BC83E6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731-BE5D-4E1D-B19B-FF82CFE6743E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34-3A12-4102-A801-8BC83E6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3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731-BE5D-4E1D-B19B-FF82CFE6743E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34-3A12-4102-A801-8BC83E6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0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731-BE5D-4E1D-B19B-FF82CFE6743E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34-3A12-4102-A801-8BC83E6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5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731-BE5D-4E1D-B19B-FF82CFE6743E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34-3A12-4102-A801-8BC83E6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731-BE5D-4E1D-B19B-FF82CFE6743E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34-3A12-4102-A801-8BC83E6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0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731-BE5D-4E1D-B19B-FF82CFE6743E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34-3A12-4102-A801-8BC83E6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731-BE5D-4E1D-B19B-FF82CFE6743E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34-3A12-4102-A801-8BC83E6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08731-BE5D-4E1D-B19B-FF82CFE6743E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D6E34-3A12-4102-A801-8BC83E6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0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_izimi1.vsdx"/><Relationship Id="rId13" Type="http://schemas.openxmlformats.org/officeDocument/2006/relationships/image" Target="../media/image11.png"/><Relationship Id="rId18" Type="http://schemas.openxmlformats.org/officeDocument/2006/relationships/package" Target="../embeddings/Microsoft_Visio__izimi6.vsdx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6.emf"/><Relationship Id="rId7" Type="http://schemas.openxmlformats.org/officeDocument/2006/relationships/image" Target="../media/image10.png"/><Relationship Id="rId12" Type="http://schemas.openxmlformats.org/officeDocument/2006/relationships/chart" Target="../charts/chart1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6" Type="http://schemas.openxmlformats.org/officeDocument/2006/relationships/package" Target="../embeddings/Microsoft_Visio__izimi5.vsdx"/><Relationship Id="rId20" Type="http://schemas.openxmlformats.org/officeDocument/2006/relationships/package" Target="../embeddings/Microsoft_Visio__izimi7.vsdx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2.emf"/><Relationship Id="rId5" Type="http://schemas.openxmlformats.org/officeDocument/2006/relationships/image" Target="../media/image8.png"/><Relationship Id="rId15" Type="http://schemas.openxmlformats.org/officeDocument/2006/relationships/image" Target="../media/image3.emf"/><Relationship Id="rId23" Type="http://schemas.openxmlformats.org/officeDocument/2006/relationships/image" Target="../media/image12.png"/><Relationship Id="rId10" Type="http://schemas.openxmlformats.org/officeDocument/2006/relationships/package" Target="../embeddings/Microsoft_Visio__izimi2.vsdx"/><Relationship Id="rId19" Type="http://schemas.openxmlformats.org/officeDocument/2006/relationships/image" Target="../media/image5.emf"/><Relationship Id="rId4" Type="http://schemas.openxmlformats.org/officeDocument/2006/relationships/image" Target="../media/image7.png"/><Relationship Id="rId9" Type="http://schemas.openxmlformats.org/officeDocument/2006/relationships/image" Target="../media/image1.emf"/><Relationship Id="rId14" Type="http://schemas.openxmlformats.org/officeDocument/2006/relationships/package" Target="../embeddings/Microsoft_Visio__izimi4.vsdx"/><Relationship Id="rId2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9123" y="3435606"/>
            <a:ext cx="1920213" cy="19008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Metin kutusu 5"/>
          <p:cNvSpPr txBox="1"/>
          <p:nvPr/>
        </p:nvSpPr>
        <p:spPr>
          <a:xfrm>
            <a:off x="26229140" y="3476199"/>
            <a:ext cx="2269659" cy="169277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914400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</a:p>
          <a:p>
            <a:pPr defTabSz="914400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Circuits and Computation Group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52003" y="1216465"/>
            <a:ext cx="19090176" cy="17958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1280160" rtl="0" eaLnBrk="1" latinLnBrk="0" hangingPunct="1">
              <a:spcBef>
                <a:spcPct val="0"/>
              </a:spcBef>
              <a:buNone/>
              <a:defRPr sz="1232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Accurate </a:t>
            </a:r>
            <a:r>
              <a:rPr lang="en-US" sz="6000" b="1" dirty="0" err="1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Synthes</a:t>
            </a:r>
            <a:r>
              <a:rPr lang="tr-TR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 </a:t>
            </a:r>
            <a:r>
              <a:rPr lang="en-US" sz="6000" b="1" dirty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of </a:t>
            </a:r>
            <a:r>
              <a:rPr lang="en-US" sz="6000" b="1" dirty="0" err="1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Ar</a:t>
            </a:r>
            <a:r>
              <a:rPr lang="tr-TR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sz="6000" b="1" dirty="0" err="1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thmet</a:t>
            </a:r>
            <a:r>
              <a:rPr lang="tr-TR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 </a:t>
            </a:r>
            <a:r>
              <a:rPr lang="en-US" sz="6000" b="1" dirty="0" err="1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Operat</a:t>
            </a:r>
            <a:r>
              <a:rPr lang="tr-TR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sz="6000" b="1" dirty="0" err="1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ons</a:t>
            </a:r>
            <a:r>
              <a:rPr lang="en-US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w</a:t>
            </a:r>
            <a:r>
              <a:rPr lang="tr-TR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sz="6000" b="1" dirty="0" err="1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</a:t>
            </a:r>
            <a:r>
              <a:rPr lang="en-US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Stochast</a:t>
            </a:r>
            <a:r>
              <a:rPr lang="tr-TR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 Log</a:t>
            </a:r>
            <a:r>
              <a:rPr lang="tr-TR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sz="6000" b="1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</a:t>
            </a:r>
            <a:endParaRPr lang="en-US" sz="6000" b="1" dirty="0">
              <a:solidFill>
                <a:srgbClr val="C4B192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sp>
        <p:nvSpPr>
          <p:cNvPr id="12" name="Subtitle 8"/>
          <p:cNvSpPr txBox="1">
            <a:spLocks/>
          </p:cNvSpPr>
          <p:nvPr/>
        </p:nvSpPr>
        <p:spPr>
          <a:xfrm>
            <a:off x="5587125" y="2817687"/>
            <a:ext cx="17819932" cy="259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5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28016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504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56032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448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84048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512064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640080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68096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896112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024128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spcAft>
                <a:spcPts val="200"/>
              </a:spcAft>
            </a:pPr>
            <a:r>
              <a:rPr lang="tr-TR" sz="4000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Ensar Vahapoğlu</a:t>
            </a:r>
            <a:r>
              <a:rPr lang="en-US" sz="4000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and Mustafa </a:t>
            </a:r>
            <a:r>
              <a:rPr lang="en-US" sz="4000" dirty="0" err="1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Altun</a:t>
            </a:r>
            <a:endParaRPr lang="en-US" sz="4000" dirty="0">
              <a:solidFill>
                <a:srgbClr val="C4B19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Istanbul </a:t>
            </a:r>
            <a:r>
              <a:rPr lang="en-US" sz="4000" dirty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Technical University, Istanbul, TURKEY</a:t>
            </a:r>
            <a:endParaRPr lang="en-US" sz="4000" dirty="0">
              <a:solidFill>
                <a:srgbClr val="C4B19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{</a:t>
            </a:r>
            <a:r>
              <a:rPr lang="tr-TR" sz="4000" dirty="0" err="1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vahapoglu</a:t>
            </a:r>
            <a:r>
              <a:rPr lang="en-US" sz="4000" dirty="0" smtClean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altunmus</a:t>
            </a:r>
            <a:r>
              <a:rPr lang="en-US" sz="4000" dirty="0">
                <a:solidFill>
                  <a:srgbClr val="C4B19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}@itu.edu.tr </a:t>
            </a:r>
            <a:endParaRPr lang="en-US" sz="4000" dirty="0">
              <a:solidFill>
                <a:srgbClr val="C4B19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/>
          </p:cNvPicPr>
          <p:nvPr/>
        </p:nvPicPr>
        <p:blipFill rotWithShape="1">
          <a:blip r:embed="rId5"/>
          <a:srcRect l="3489" r="3970" b="23090"/>
          <a:stretch/>
        </p:blipFill>
        <p:spPr>
          <a:xfrm>
            <a:off x="-2155" y="2316667"/>
            <a:ext cx="28803600" cy="33675639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61765" t="8004" r="8119" b="58844"/>
          <a:stretch/>
        </p:blipFill>
        <p:spPr>
          <a:xfrm>
            <a:off x="24316106" y="564874"/>
            <a:ext cx="4062713" cy="2407533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106" y="1042434"/>
            <a:ext cx="3352461" cy="4105202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  <p:cxnSp>
        <p:nvCxnSpPr>
          <p:cNvPr id="43" name="Straight Connector 42"/>
          <p:cNvCxnSpPr/>
          <p:nvPr/>
        </p:nvCxnSpPr>
        <p:spPr>
          <a:xfrm>
            <a:off x="228600" y="6087985"/>
            <a:ext cx="365760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072567" y="5648360"/>
            <a:ext cx="4903793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798" b="1" dirty="0" smtClean="0">
                <a:solidFill>
                  <a:schemeClr val="bg1"/>
                </a:solidFill>
              </a:rPr>
              <a:t>Introduction</a:t>
            </a:r>
            <a:endParaRPr lang="en-US" sz="4798" b="1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9231492" y="6087985"/>
            <a:ext cx="365760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5910560" y="6061867"/>
            <a:ext cx="2520000" cy="26118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8298544" y="5648360"/>
            <a:ext cx="7910792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798" b="1" dirty="0">
                <a:solidFill>
                  <a:srgbClr val="002C57"/>
                </a:solidFill>
              </a:rPr>
              <a:t>Motivation and Background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6068399" y="6087985"/>
            <a:ext cx="25200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923959" y="10666465"/>
            <a:ext cx="36576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9804063" y="10188740"/>
            <a:ext cx="4903793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798" b="1" dirty="0" smtClean="0">
                <a:solidFill>
                  <a:srgbClr val="002C57"/>
                </a:solidFill>
              </a:rPr>
              <a:t>Limitation</a:t>
            </a:r>
            <a:endParaRPr lang="en-US" sz="4798" b="1" dirty="0">
              <a:solidFill>
                <a:srgbClr val="002C57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4930799" y="10666465"/>
            <a:ext cx="36576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228599" y="6242323"/>
            <a:ext cx="14195323" cy="261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Substantial circuit size reduction</a:t>
            </a: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High accuracy problem</a:t>
            </a: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Improving accuracy needs too high number of bits</a:t>
            </a: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Motivation: Designing accurate and high performance arithmetic circuits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595762"/>
              </p:ext>
            </p:extLst>
          </p:nvPr>
        </p:nvGraphicFramePr>
        <p:xfrm>
          <a:off x="-533401" y="8863498"/>
          <a:ext cx="7200000" cy="254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Visio" r:id="rId8" imgW="1371466" imgH="542984" progId="Visio.Drawing.15">
                  <p:embed/>
                </p:oleObj>
              </mc:Choice>
              <mc:Fallback>
                <p:oleObj name="Visio" r:id="rId8" imgW="1371466" imgH="54298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t="4832" b="5602"/>
                      <a:stretch>
                        <a:fillRect/>
                      </a:stretch>
                    </p:blipFill>
                    <p:spPr bwMode="auto">
                      <a:xfrm>
                        <a:off x="-533401" y="8863498"/>
                        <a:ext cx="7200000" cy="2549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151747"/>
              </p:ext>
            </p:extLst>
          </p:nvPr>
        </p:nvGraphicFramePr>
        <p:xfrm>
          <a:off x="7006243" y="8860497"/>
          <a:ext cx="7200000" cy="2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Visio" r:id="rId10" imgW="1371466" imgH="542984" progId="Visio.Drawing.15">
                  <p:embed/>
                </p:oleObj>
              </mc:Choice>
              <mc:Fallback>
                <p:oleObj name="Visio" r:id="rId10" imgW="1371466" imgH="54298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 t="5579" b="4752"/>
                      <a:stretch>
                        <a:fillRect/>
                      </a:stretch>
                    </p:blipFill>
                    <p:spPr bwMode="auto">
                      <a:xfrm>
                        <a:off x="7006243" y="8860497"/>
                        <a:ext cx="7200000" cy="25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6"/>
          <p:cNvSpPr>
            <a:spLocks/>
          </p:cNvSpPr>
          <p:nvPr/>
        </p:nvSpPr>
        <p:spPr>
          <a:xfrm>
            <a:off x="175110" y="11378183"/>
            <a:ext cx="66824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200"/>
              </a:spcBef>
              <a:spcAft>
                <a:spcPts val="600"/>
              </a:spcAft>
            </a:pPr>
            <a:r>
              <a:rPr lang="en-US" sz="34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Accurate </a:t>
            </a:r>
            <a:r>
              <a:rPr lang="en-US" sz="34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stochastic multiplication with an AND gate</a:t>
            </a:r>
            <a:endParaRPr lang="en-US" sz="3400" b="1" i="1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/>
          <p:cNvSpPr/>
          <p:nvPr/>
        </p:nvSpPr>
        <p:spPr>
          <a:xfrm>
            <a:off x="7233258" y="11398335"/>
            <a:ext cx="68957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200"/>
              </a:spcBef>
              <a:spcAft>
                <a:spcPts val="0"/>
              </a:spcAft>
            </a:pPr>
            <a:r>
              <a:rPr lang="en-US" sz="34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Inaccurate stochastic multiplication with an AND gate</a:t>
            </a:r>
            <a:endParaRPr lang="en-US" sz="3400" b="1" dirty="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0" name="Char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410889"/>
              </p:ext>
            </p:extLst>
          </p:nvPr>
        </p:nvGraphicFramePr>
        <p:xfrm>
          <a:off x="2466584" y="12537108"/>
          <a:ext cx="7482088" cy="427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1" name="Rectangle 12"/>
          <p:cNvSpPr/>
          <p:nvPr/>
        </p:nvSpPr>
        <p:spPr>
          <a:xfrm>
            <a:off x="1738539" y="16522288"/>
            <a:ext cx="109777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4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Average </a:t>
            </a:r>
            <a:r>
              <a:rPr lang="en-US" sz="34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error percentage for an AND gate with respect to the number of bits in streams; inputs </a:t>
            </a:r>
            <a:r>
              <a:rPr lang="en-US" sz="3400" b="1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400" b="1" baseline="-25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4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3400" b="1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400" b="1" baseline="-25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4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 </a:t>
            </a:r>
            <a:r>
              <a:rPr lang="en-US" sz="34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1/2</a:t>
            </a:r>
            <a:endParaRPr lang="en-US" sz="3400" b="1" dirty="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098529" y="6408816"/>
            <a:ext cx="13252800" cy="389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Decreasing randomness in input bit </a:t>
            </a: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streams</a:t>
            </a:r>
            <a:endParaRPr lang="tr-TR" sz="3400" dirty="0">
              <a:solidFill>
                <a:srgbClr val="002C5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0" indent="-457200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Requires large circuit size</a:t>
            </a: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Using dependent/correlated bit streams</a:t>
            </a:r>
          </a:p>
          <a:p>
            <a:pPr marL="1080000" indent="-457200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Not error free and needs RNG</a:t>
            </a: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Our method = Perfect accuracy + small circuit size</a:t>
            </a: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Suitable for printed/flexible electronics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Dikdörtgen 31"/>
              <p:cNvSpPr/>
              <p:nvPr/>
            </p:nvSpPr>
            <p:spPr>
              <a:xfrm>
                <a:off x="15098529" y="10813583"/>
                <a:ext cx="13489870" cy="3683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ts val="5000"/>
                  </a:lnSpc>
                  <a:buFont typeface="Arial" panose="020B0604020202020204" pitchFamily="34" charset="0"/>
                  <a:buChar char="•"/>
                </a:pPr>
                <a:r>
                  <a:rPr lang="en-US" sz="3400" dirty="0" smtClean="0">
                    <a:solidFill>
                      <a:srgbClr val="002C57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Accuracy only depends on expected output value and number of bits in the output bit stream</a:t>
                </a:r>
                <a:endParaRPr lang="tr-TR" sz="3400" dirty="0" smtClean="0">
                  <a:solidFill>
                    <a:srgbClr val="002C57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457200" indent="-457200">
                  <a:lnSpc>
                    <a:spcPts val="8000"/>
                  </a:lnSpc>
                  <a:buFont typeface="Arial" panose="020B0604020202020204" pitchFamily="34" charset="0"/>
                  <a:buChar char="•"/>
                </a:pPr>
                <a:r>
                  <a:rPr lang="en-US" sz="3400" dirty="0">
                    <a:solidFill>
                      <a:srgbClr val="002C57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Standard error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i="1">
                            <a:solidFill>
                              <a:srgbClr val="002C57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i="1">
                                <a:solidFill>
                                  <a:srgbClr val="002C57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400">
                                <a:solidFill>
                                  <a:srgbClr val="002C57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𝑝</m:t>
                            </m:r>
                            <m:r>
                              <a:rPr lang="en-US" sz="3400">
                                <a:solidFill>
                                  <a:srgbClr val="002C57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(1−</m:t>
                            </m:r>
                            <m:r>
                              <a:rPr lang="en-US" sz="3400">
                                <a:solidFill>
                                  <a:srgbClr val="002C57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𝑝</m:t>
                            </m:r>
                            <m:r>
                              <a:rPr lang="en-US" sz="3400">
                                <a:solidFill>
                                  <a:srgbClr val="002C57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400">
                                <a:solidFill>
                                  <a:srgbClr val="002C57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sz="3400">
                        <a:solidFill>
                          <a:srgbClr val="002C57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en-US" sz="3400" dirty="0">
                    <a:solidFill>
                      <a:srgbClr val="002C57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and relative error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i="1">
                            <a:solidFill>
                              <a:srgbClr val="002C57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i="1">
                                <a:solidFill>
                                  <a:srgbClr val="002C57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400">
                                <a:solidFill>
                                  <a:srgbClr val="002C57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(1−</m:t>
                            </m:r>
                            <m:r>
                              <a:rPr lang="en-US" sz="3400">
                                <a:solidFill>
                                  <a:srgbClr val="002C57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𝑝</m:t>
                            </m:r>
                            <m:r>
                              <a:rPr lang="en-US" sz="3400">
                                <a:solidFill>
                                  <a:srgbClr val="002C57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400">
                                <a:solidFill>
                                  <a:srgbClr val="002C57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𝑝𝑛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400" dirty="0" smtClean="0">
                    <a:solidFill>
                      <a:srgbClr val="002C57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r>
                  <a:rPr lang="en-US" sz="3400" b="1" dirty="0" smtClean="0">
                    <a:solidFill>
                      <a:srgbClr val="002C57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always same for </a:t>
                </a:r>
              </a:p>
              <a:p>
                <a:pPr indent="457200">
                  <a:lnSpc>
                    <a:spcPts val="5000"/>
                  </a:lnSpc>
                </a:pPr>
                <a:r>
                  <a:rPr lang="en-US" sz="3400" b="1" dirty="0" smtClean="0">
                    <a:solidFill>
                      <a:srgbClr val="002C57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conventional stochastic circuits</a:t>
                </a:r>
                <a:endParaRPr lang="tr-TR" sz="3400" b="1" dirty="0" smtClean="0">
                  <a:solidFill>
                    <a:srgbClr val="002C57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80000" indent="-457200">
                  <a:lnSpc>
                    <a:spcPts val="5000"/>
                  </a:lnSpc>
                  <a:buFont typeface="Wingdings" panose="05000000000000000000" pitchFamily="2" charset="2"/>
                  <a:buChar char="ü"/>
                </a:pPr>
                <a:r>
                  <a:rPr lang="en-US" sz="3400" dirty="0" smtClean="0">
                    <a:solidFill>
                      <a:srgbClr val="002C57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Perfect accuracy needs </a:t>
                </a:r>
                <a:r>
                  <a:rPr lang="tr-TR" sz="3400" dirty="0" err="1" smtClean="0">
                    <a:solidFill>
                      <a:srgbClr val="002C57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correlated</a:t>
                </a:r>
                <a:r>
                  <a:rPr lang="tr-TR" sz="3400" dirty="0" smtClean="0">
                    <a:solidFill>
                      <a:srgbClr val="002C57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bit </a:t>
                </a:r>
                <a:r>
                  <a:rPr lang="tr-TR" sz="3400" dirty="0" err="1" smtClean="0">
                    <a:solidFill>
                      <a:srgbClr val="002C57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streams</a:t>
                </a:r>
                <a:r>
                  <a:rPr lang="tr-TR" sz="3400" dirty="0" smtClean="0">
                    <a:solidFill>
                      <a:srgbClr val="002C57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3400" dirty="0">
                  <a:solidFill>
                    <a:srgbClr val="002C57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Dikdörtgen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8529" y="10813583"/>
                <a:ext cx="13489870" cy="3683060"/>
              </a:xfrm>
              <a:prstGeom prst="rect">
                <a:avLst/>
              </a:prstGeom>
              <a:blipFill rotWithShape="0">
                <a:blip r:embed="rId13"/>
                <a:stretch>
                  <a:fillRect l="-1130" t="-331" b="-36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54"/>
          <p:cNvCxnSpPr/>
          <p:nvPr/>
        </p:nvCxnSpPr>
        <p:spPr>
          <a:xfrm>
            <a:off x="15923959" y="15102811"/>
            <a:ext cx="21600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5"/>
          <p:cNvSpPr/>
          <p:nvPr/>
        </p:nvSpPr>
        <p:spPr>
          <a:xfrm>
            <a:off x="18111985" y="14405748"/>
            <a:ext cx="8288387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798" b="1" dirty="0" smtClean="0">
                <a:solidFill>
                  <a:srgbClr val="002C57"/>
                </a:solidFill>
              </a:rPr>
              <a:t>Lemmas for Output Bit Streams</a:t>
            </a:r>
            <a:endParaRPr lang="en-US" sz="4798" b="1" dirty="0">
              <a:solidFill>
                <a:srgbClr val="002C57"/>
              </a:solidFill>
            </a:endParaRPr>
          </a:p>
        </p:txBody>
      </p:sp>
      <p:cxnSp>
        <p:nvCxnSpPr>
          <p:cNvPr id="39" name="Straight Connector 56"/>
          <p:cNvCxnSpPr/>
          <p:nvPr/>
        </p:nvCxnSpPr>
        <p:spPr>
          <a:xfrm>
            <a:off x="26428399" y="15102811"/>
            <a:ext cx="21600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ikdörtgen 48"/>
          <p:cNvSpPr/>
          <p:nvPr/>
        </p:nvSpPr>
        <p:spPr>
          <a:xfrm>
            <a:off x="15098529" y="15356587"/>
            <a:ext cx="13489870" cy="1329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Accurate</a:t>
            </a:r>
            <a:r>
              <a:rPr lang="tr-TR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addition needs at</a:t>
            </a:r>
            <a:r>
              <a:rPr lang="tr-TR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least</a:t>
            </a:r>
            <a:r>
              <a:rPr lang="tr-TR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i="1" dirty="0" smtClean="0">
                <a:solidFill>
                  <a:srgbClr val="002C57"/>
                </a:solidFill>
              </a:rPr>
              <a:t>n</a:t>
            </a:r>
            <a:r>
              <a:rPr lang="en-US" sz="3600" i="1" baseline="30000" dirty="0" smtClean="0">
                <a:solidFill>
                  <a:srgbClr val="002C57"/>
                </a:solidFill>
              </a:rPr>
              <a:t>m</a:t>
            </a:r>
            <a:r>
              <a:rPr lang="tr-TR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400" dirty="0" err="1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bits</a:t>
            </a:r>
            <a:endParaRPr lang="tr-TR" sz="3400" dirty="0" smtClean="0">
              <a:solidFill>
                <a:srgbClr val="002C5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Accurate</a:t>
            </a:r>
            <a:r>
              <a:rPr lang="tr-TR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addition needs at</a:t>
            </a:r>
            <a:r>
              <a:rPr lang="tr-TR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least</a:t>
            </a:r>
            <a:r>
              <a:rPr lang="tr-TR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400" i="1" dirty="0" smtClean="0">
                <a:solidFill>
                  <a:srgbClr val="002C57"/>
                </a:solidFill>
              </a:rPr>
              <a:t>m x n</a:t>
            </a:r>
            <a:r>
              <a:rPr lang="tr-TR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bits</a:t>
            </a:r>
            <a:endParaRPr lang="en-US" sz="3400" dirty="0">
              <a:solidFill>
                <a:srgbClr val="002C5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415816"/>
              </p:ext>
            </p:extLst>
          </p:nvPr>
        </p:nvGraphicFramePr>
        <p:xfrm>
          <a:off x="14714529" y="17814929"/>
          <a:ext cx="14020800" cy="2752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Visio" r:id="rId14" imgW="7048337" imgH="1314474" progId="Visio.Drawing.15">
                  <p:embed/>
                </p:oleObj>
              </mc:Choice>
              <mc:Fallback>
                <p:oleObj name="Visio" r:id="rId14" imgW="7048337" imgH="131447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 r="4861"/>
                      <a:stretch>
                        <a:fillRect/>
                      </a:stretch>
                    </p:blipFill>
                    <p:spPr bwMode="auto">
                      <a:xfrm>
                        <a:off x="14714529" y="17814929"/>
                        <a:ext cx="14020800" cy="2752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16"/>
          <p:cNvSpPr/>
          <p:nvPr/>
        </p:nvSpPr>
        <p:spPr>
          <a:xfrm>
            <a:off x="16528553" y="20744101"/>
            <a:ext cx="114507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2C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block level demonstration of the proposed 2-input stochastic multiplication circuit</a:t>
            </a:r>
            <a:endParaRPr lang="tr-TR" sz="3400" b="1" dirty="0">
              <a:solidFill>
                <a:srgbClr val="002C57"/>
              </a:solidFill>
            </a:endParaRPr>
          </a:p>
        </p:txBody>
      </p:sp>
      <p:graphicFrame>
        <p:nvGraphicFramePr>
          <p:cNvPr id="6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275061"/>
              </p:ext>
            </p:extLst>
          </p:nvPr>
        </p:nvGraphicFramePr>
        <p:xfrm>
          <a:off x="14982371" y="22421726"/>
          <a:ext cx="6880215" cy="532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Visio" r:id="rId16" imgW="3752809" imgH="2533548" progId="Visio.Drawing.15">
                  <p:embed/>
                </p:oleObj>
              </mc:Choice>
              <mc:Fallback>
                <p:oleObj name="Visio" r:id="rId16" imgW="3752809" imgH="253354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 l="6250" r="6250"/>
                      <a:stretch>
                        <a:fillRect/>
                      </a:stretch>
                    </p:blipFill>
                    <p:spPr bwMode="auto">
                      <a:xfrm>
                        <a:off x="14982371" y="22421726"/>
                        <a:ext cx="6880215" cy="5327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7"/>
          <p:cNvSpPr/>
          <p:nvPr/>
        </p:nvSpPr>
        <p:spPr>
          <a:xfrm>
            <a:off x="15910560" y="27840589"/>
            <a:ext cx="64274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2C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Proposed stochastic multiplication </a:t>
            </a:r>
            <a:r>
              <a:rPr lang="en-US" sz="3400" b="1" dirty="0" smtClean="0">
                <a:solidFill>
                  <a:srgbClr val="002C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circuit</a:t>
            </a:r>
            <a:endParaRPr lang="tr-TR" sz="3400" b="1" dirty="0">
              <a:solidFill>
                <a:srgbClr val="002C57"/>
              </a:solidFill>
            </a:endParaRPr>
          </a:p>
        </p:txBody>
      </p:sp>
      <p:graphicFrame>
        <p:nvGraphicFramePr>
          <p:cNvPr id="6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62548"/>
              </p:ext>
            </p:extLst>
          </p:nvPr>
        </p:nvGraphicFramePr>
        <p:xfrm>
          <a:off x="22529966" y="21921224"/>
          <a:ext cx="6303515" cy="3192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Visio" r:id="rId18" imgW="4705298" imgH="2076463" progId="Visio.Drawing.15">
                  <p:embed/>
                </p:oleObj>
              </mc:Choice>
              <mc:Fallback>
                <p:oleObj name="Visio" r:id="rId18" imgW="4705298" imgH="207646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568" r="6105"/>
                      <a:stretch>
                        <a:fillRect/>
                      </a:stretch>
                    </p:blipFill>
                    <p:spPr bwMode="auto">
                      <a:xfrm>
                        <a:off x="22529966" y="21921224"/>
                        <a:ext cx="6303515" cy="3192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18"/>
          <p:cNvSpPr/>
          <p:nvPr/>
        </p:nvSpPr>
        <p:spPr>
          <a:xfrm>
            <a:off x="22841120" y="25029582"/>
            <a:ext cx="574727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2C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Tunable delay block structure</a:t>
            </a:r>
            <a:endParaRPr lang="tr-TR" sz="3400" b="1" dirty="0">
              <a:solidFill>
                <a:srgbClr val="002C57"/>
              </a:solidFill>
            </a:endParaRPr>
          </a:p>
        </p:txBody>
      </p:sp>
      <p:graphicFrame>
        <p:nvGraphicFramePr>
          <p:cNvPr id="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367637"/>
              </p:ext>
            </p:extLst>
          </p:nvPr>
        </p:nvGraphicFramePr>
        <p:xfrm>
          <a:off x="21924747" y="26328081"/>
          <a:ext cx="7336053" cy="172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Visio" r:id="rId20" imgW="4991138" imgH="2133474" progId="Visio.Drawing.15">
                  <p:embed/>
                </p:oleObj>
              </mc:Choice>
              <mc:Fallback>
                <p:oleObj name="Visio" r:id="rId20" imgW="4991138" imgH="213347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 l="20784" t="36842" r="10460" b="23026"/>
                      <a:stretch>
                        <a:fillRect/>
                      </a:stretch>
                    </p:blipFill>
                    <p:spPr bwMode="auto">
                      <a:xfrm>
                        <a:off x="21924747" y="26328081"/>
                        <a:ext cx="7336053" cy="1726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21"/>
          <p:cNvSpPr/>
          <p:nvPr/>
        </p:nvSpPr>
        <p:spPr>
          <a:xfrm>
            <a:off x="22616144" y="27888734"/>
            <a:ext cx="59722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2C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Proposed stochastic </a:t>
            </a:r>
            <a:r>
              <a:rPr lang="en-US" sz="3400" b="1" dirty="0">
                <a:solidFill>
                  <a:srgbClr val="002C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scaled addition circuit</a:t>
            </a:r>
            <a:endParaRPr lang="tr-TR" sz="3400" b="1" dirty="0">
              <a:solidFill>
                <a:srgbClr val="002C57"/>
              </a:solidFill>
            </a:endParaRPr>
          </a:p>
        </p:txBody>
      </p:sp>
      <p:cxnSp>
        <p:nvCxnSpPr>
          <p:cNvPr id="66" name="Straight Connector 54"/>
          <p:cNvCxnSpPr/>
          <p:nvPr/>
        </p:nvCxnSpPr>
        <p:spPr>
          <a:xfrm>
            <a:off x="16038258" y="17060450"/>
            <a:ext cx="25200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55"/>
          <p:cNvSpPr/>
          <p:nvPr/>
        </p:nvSpPr>
        <p:spPr>
          <a:xfrm>
            <a:off x="18392432" y="16745538"/>
            <a:ext cx="7909306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798" b="1" dirty="0" smtClean="0">
                <a:solidFill>
                  <a:srgbClr val="002C57"/>
                </a:solidFill>
              </a:rPr>
              <a:t>Multiplication &amp; Addition</a:t>
            </a:r>
            <a:endParaRPr lang="en-US" sz="4798" b="1" dirty="0">
              <a:solidFill>
                <a:srgbClr val="002C57"/>
              </a:solidFill>
            </a:endParaRPr>
          </a:p>
        </p:txBody>
      </p:sp>
      <p:cxnSp>
        <p:nvCxnSpPr>
          <p:cNvPr id="68" name="Straight Connector 56"/>
          <p:cNvCxnSpPr/>
          <p:nvPr/>
        </p:nvCxnSpPr>
        <p:spPr>
          <a:xfrm>
            <a:off x="26135912" y="17060450"/>
            <a:ext cx="25200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65361"/>
              </p:ext>
            </p:extLst>
          </p:nvPr>
        </p:nvGraphicFramePr>
        <p:xfrm>
          <a:off x="175110" y="19990432"/>
          <a:ext cx="14226690" cy="36078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795370"/>
                <a:gridCol w="971550"/>
                <a:gridCol w="1028700"/>
                <a:gridCol w="1333500"/>
                <a:gridCol w="1428750"/>
                <a:gridCol w="1148439"/>
                <a:gridCol w="1386349"/>
                <a:gridCol w="1710813"/>
                <a:gridCol w="1423219"/>
              </a:tblGrid>
              <a:tr h="889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Input Levels: 4 (1/4, 2/4, …, 4/4)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Selected Input Levels/Values:1/4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Expected Output Probability:  1/4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Input Levels: 8 (1/8, 2/8, …, 8/8)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Selected Input Levels/Values: 1/8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Expected Output Probability:  1/8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1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Circuit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</a:rPr>
                        <a:t>Conventional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Proposed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Conventional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Proposed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</a:tr>
              <a:tr h="411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Area (Transistor Count - T.C.)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</a:tr>
              <a:tr h="296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Accuracy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99.9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99.9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</a:tr>
              <a:tr h="404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 of Input Bits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32768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4194304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2048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262144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16777216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</a:tr>
              <a:tr h="411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Delay (ns)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64.13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4096.1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524288.1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4.225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256.13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32768.125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2097152.13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8.225 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</a:tr>
              <a:tr h="404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Area × Delay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32769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4194305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616.85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2049.04</a:t>
                      </a:r>
                      <a:endParaRPr lang="tr-TR" sz="2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262145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16777217.04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288008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1200.85</a:t>
                      </a:r>
                      <a:endParaRPr lang="tr-TR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noFill/>
                  </a:tcPr>
                </a:tc>
              </a:tr>
            </a:tbl>
          </a:graphicData>
        </a:graphic>
      </p:graphicFrame>
      <p:cxnSp>
        <p:nvCxnSpPr>
          <p:cNvPr id="78" name="Straight Connector 42"/>
          <p:cNvCxnSpPr/>
          <p:nvPr/>
        </p:nvCxnSpPr>
        <p:spPr>
          <a:xfrm>
            <a:off x="228600" y="18189121"/>
            <a:ext cx="365760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43"/>
          <p:cNvSpPr/>
          <p:nvPr/>
        </p:nvSpPr>
        <p:spPr>
          <a:xfrm>
            <a:off x="4072567" y="17749496"/>
            <a:ext cx="4903793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798" b="1" dirty="0" err="1" smtClean="0">
                <a:solidFill>
                  <a:schemeClr val="bg1"/>
                </a:solidFill>
              </a:rPr>
              <a:t>Results</a:t>
            </a:r>
            <a:endParaRPr lang="en-US" sz="4798" b="1" dirty="0">
              <a:solidFill>
                <a:schemeClr val="bg1"/>
              </a:solidFill>
            </a:endParaRPr>
          </a:p>
        </p:txBody>
      </p:sp>
      <p:cxnSp>
        <p:nvCxnSpPr>
          <p:cNvPr id="80" name="Straight Connector 44"/>
          <p:cNvCxnSpPr/>
          <p:nvPr/>
        </p:nvCxnSpPr>
        <p:spPr>
          <a:xfrm>
            <a:off x="9231492" y="18189121"/>
            <a:ext cx="365760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25"/>
          <p:cNvSpPr/>
          <p:nvPr/>
        </p:nvSpPr>
        <p:spPr>
          <a:xfrm>
            <a:off x="835343" y="18791470"/>
            <a:ext cx="1324159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COMPARISON OF THE CONVENTIONAL STOCHASTIC MULTIPLIER AND THE PROPOSED ONE</a:t>
            </a:r>
            <a:endParaRPr lang="tr-TR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88638"/>
              </p:ext>
            </p:extLst>
          </p:nvPr>
        </p:nvGraphicFramePr>
        <p:xfrm>
          <a:off x="228599" y="25450119"/>
          <a:ext cx="14065853" cy="36078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793360"/>
                <a:gridCol w="895350"/>
                <a:gridCol w="1087037"/>
                <a:gridCol w="1335314"/>
                <a:gridCol w="1422400"/>
                <a:gridCol w="1074058"/>
                <a:gridCol w="1407885"/>
                <a:gridCol w="1654629"/>
                <a:gridCol w="1395820"/>
              </a:tblGrid>
              <a:tr h="889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Input Levels: 4 (1/4, 2/4, …, 4/4)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Selected Input Levels/Values:1/4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Expected Output Probability:  1/4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Input Levels: 8 (1/8, 2/8, …, 8/8)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Selected Input Levels/Values: 1/8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Expected Output Probability:  1/8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1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Circuit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</a:rPr>
                        <a:t>Conventional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Proposed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Conventional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Proposed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</a:tr>
              <a:tr h="411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Area (Transistor Count - T.C.)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</a:tr>
              <a:tr h="296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Accuracy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99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99.9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99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99.9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</a:tr>
              <a:tr h="404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 of Input Bits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8192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1048576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4 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16384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2097152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8 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</a:tr>
              <a:tr h="411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Delay (ns)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16.13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1024.1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131072.1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1.125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32.125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2048.125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262144.13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2.125 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</a:tr>
              <a:tr h="404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Area × Delay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258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16386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2097154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50.625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514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32700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4194306.08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95.625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40" marR="89040" marT="0" marB="0">
                    <a:noFill/>
                  </a:tcPr>
                </a:tc>
              </a:tr>
            </a:tbl>
          </a:graphicData>
        </a:graphic>
      </p:graphicFrame>
      <p:sp>
        <p:nvSpPr>
          <p:cNvPr id="10" name="Dikdörtgen 9"/>
          <p:cNvSpPr/>
          <p:nvPr/>
        </p:nvSpPr>
        <p:spPr>
          <a:xfrm>
            <a:off x="474352" y="24228689"/>
            <a:ext cx="135743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COMPARISON OF THE CONVENTIONAL STOCHASTIC ADDER AND THE PROPOSED ONE</a:t>
            </a:r>
            <a:endParaRPr lang="tr-TR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3" name="Chart 63"/>
          <p:cNvGraphicFramePr/>
          <p:nvPr>
            <p:extLst>
              <p:ext uri="{D42A27DB-BD31-4B8C-83A1-F6EECF244321}">
                <p14:modId xmlns:p14="http://schemas.microsoft.com/office/powerpoint/2010/main" val="3559696393"/>
              </p:ext>
            </p:extLst>
          </p:nvPr>
        </p:nvGraphicFramePr>
        <p:xfrm>
          <a:off x="2950976" y="29710306"/>
          <a:ext cx="8564563" cy="462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5089339" y="30249517"/>
            <a:ext cx="2285999" cy="391629"/>
          </a:xfrm>
          <a:prstGeom prst="rect">
            <a:avLst/>
          </a:prstGeom>
          <a:solidFill>
            <a:srgbClr val="AB987D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4x4 Bit Multipliers</a:t>
            </a:r>
            <a:endParaRPr lang="en-US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5097934" y="30904944"/>
            <a:ext cx="2327989" cy="418149"/>
          </a:xfrm>
          <a:prstGeom prst="rect">
            <a:avLst/>
          </a:prstGeom>
          <a:solidFill>
            <a:srgbClr val="AB987D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8x8 Bit Multipliers</a:t>
            </a:r>
            <a:endParaRPr lang="en-US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6" name="Straight Connector 54"/>
          <p:cNvCxnSpPr/>
          <p:nvPr/>
        </p:nvCxnSpPr>
        <p:spPr>
          <a:xfrm>
            <a:off x="15701455" y="29506903"/>
            <a:ext cx="36576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55"/>
          <p:cNvSpPr/>
          <p:nvPr/>
        </p:nvSpPr>
        <p:spPr>
          <a:xfrm>
            <a:off x="19581559" y="29029178"/>
            <a:ext cx="4903793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798" b="1" dirty="0" smtClean="0">
                <a:solidFill>
                  <a:srgbClr val="002C57"/>
                </a:solidFill>
              </a:rPr>
              <a:t>Conclusions</a:t>
            </a:r>
            <a:endParaRPr lang="en-US" sz="4798" b="1" dirty="0">
              <a:solidFill>
                <a:srgbClr val="002C57"/>
              </a:solidFill>
            </a:endParaRPr>
          </a:p>
        </p:txBody>
      </p:sp>
      <p:cxnSp>
        <p:nvCxnSpPr>
          <p:cNvPr id="88" name="Straight Connector 56"/>
          <p:cNvCxnSpPr/>
          <p:nvPr/>
        </p:nvCxnSpPr>
        <p:spPr>
          <a:xfrm>
            <a:off x="24708295" y="29506903"/>
            <a:ext cx="36576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Dikdörtgen 88"/>
          <p:cNvSpPr/>
          <p:nvPr/>
        </p:nvSpPr>
        <p:spPr>
          <a:xfrm>
            <a:off x="15098529" y="29701202"/>
            <a:ext cx="1348987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method curing the accuracy problem of the stochastic </a:t>
            </a: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computing</a:t>
            </a: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Proposed method is deterministic though using stochastic logic</a:t>
            </a:r>
            <a:endParaRPr lang="en-US" sz="3400" dirty="0">
              <a:solidFill>
                <a:srgbClr val="002C5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Proposed circuits are %100 accurate and scalable (first in the literature)</a:t>
            </a:r>
          </a:p>
        </p:txBody>
      </p:sp>
      <p:cxnSp>
        <p:nvCxnSpPr>
          <p:cNvPr id="90" name="Straight Connector 54"/>
          <p:cNvCxnSpPr/>
          <p:nvPr/>
        </p:nvCxnSpPr>
        <p:spPr>
          <a:xfrm>
            <a:off x="15701455" y="32102425"/>
            <a:ext cx="36576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55"/>
          <p:cNvSpPr/>
          <p:nvPr/>
        </p:nvSpPr>
        <p:spPr>
          <a:xfrm>
            <a:off x="19581559" y="31624700"/>
            <a:ext cx="4903793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798" b="1" dirty="0" smtClean="0">
                <a:solidFill>
                  <a:srgbClr val="002C57"/>
                </a:solidFill>
              </a:rPr>
              <a:t>Future Work</a:t>
            </a:r>
            <a:endParaRPr lang="en-US" sz="4798" b="1" dirty="0">
              <a:solidFill>
                <a:srgbClr val="002C57"/>
              </a:solidFill>
            </a:endParaRPr>
          </a:p>
        </p:txBody>
      </p:sp>
      <p:cxnSp>
        <p:nvCxnSpPr>
          <p:cNvPr id="92" name="Straight Connector 56"/>
          <p:cNvCxnSpPr/>
          <p:nvPr/>
        </p:nvCxnSpPr>
        <p:spPr>
          <a:xfrm>
            <a:off x="24708295" y="32102425"/>
            <a:ext cx="36576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Dikdörtgen 92"/>
          <p:cNvSpPr/>
          <p:nvPr/>
        </p:nvSpPr>
        <p:spPr>
          <a:xfrm>
            <a:off x="15098529" y="32388085"/>
            <a:ext cx="13489870" cy="68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performance optimization algorithm for the proposed methodology</a:t>
            </a:r>
          </a:p>
        </p:txBody>
      </p:sp>
      <p:sp>
        <p:nvSpPr>
          <p:cNvPr id="95" name="Rectangle 29"/>
          <p:cNvSpPr/>
          <p:nvPr/>
        </p:nvSpPr>
        <p:spPr>
          <a:xfrm>
            <a:off x="1103097" y="34090196"/>
            <a:ext cx="13393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Area (transistor counts) comparison of deterministic multipliers and the proposed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one</a:t>
            </a:r>
            <a:endParaRPr lang="tr-TR" sz="3000" b="1" dirty="0">
              <a:solidFill>
                <a:schemeClr val="bg1"/>
              </a:solidFill>
            </a:endParaRPr>
          </a:p>
        </p:txBody>
      </p:sp>
      <p:cxnSp>
        <p:nvCxnSpPr>
          <p:cNvPr id="70" name="Straight Connector 54"/>
          <p:cNvCxnSpPr/>
          <p:nvPr/>
        </p:nvCxnSpPr>
        <p:spPr>
          <a:xfrm>
            <a:off x="15661351" y="33506109"/>
            <a:ext cx="36576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55"/>
          <p:cNvSpPr/>
          <p:nvPr/>
        </p:nvSpPr>
        <p:spPr>
          <a:xfrm>
            <a:off x="19541455" y="33028384"/>
            <a:ext cx="4903793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798" b="1" dirty="0" smtClean="0">
                <a:solidFill>
                  <a:srgbClr val="002C57"/>
                </a:solidFill>
              </a:rPr>
              <a:t>Group Website</a:t>
            </a:r>
            <a:endParaRPr lang="en-US" sz="4798" b="1" dirty="0">
              <a:solidFill>
                <a:srgbClr val="002C57"/>
              </a:solidFill>
            </a:endParaRPr>
          </a:p>
        </p:txBody>
      </p:sp>
      <p:cxnSp>
        <p:nvCxnSpPr>
          <p:cNvPr id="72" name="Straight Connector 56"/>
          <p:cNvCxnSpPr/>
          <p:nvPr/>
        </p:nvCxnSpPr>
        <p:spPr>
          <a:xfrm>
            <a:off x="24668191" y="33506109"/>
            <a:ext cx="3657600" cy="0"/>
          </a:xfrm>
          <a:prstGeom prst="line">
            <a:avLst/>
          </a:prstGeom>
          <a:ln>
            <a:solidFill>
              <a:srgbClr val="002C57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ikdörtgen 92"/>
          <p:cNvSpPr/>
          <p:nvPr/>
        </p:nvSpPr>
        <p:spPr>
          <a:xfrm>
            <a:off x="17571780" y="34203319"/>
            <a:ext cx="384148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smtClean="0">
                <a:solidFill>
                  <a:srgbClr val="002C5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www.ecc.itu.edu.tr</a:t>
            </a:r>
            <a:endParaRPr lang="en-US" sz="3400" dirty="0">
              <a:solidFill>
                <a:srgbClr val="002C5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623" y="3382014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8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527</Words>
  <Application>Microsoft Office PowerPoint</Application>
  <PresentationFormat>Özel</PresentationFormat>
  <Paragraphs>169</Paragraphs>
  <Slides>1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12" baseType="lpstr">
      <vt:lpstr>MS Mincho</vt:lpstr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Wingdings 3</vt:lpstr>
      <vt:lpstr>Office Theme</vt:lpstr>
      <vt:lpstr>Visio</vt:lpstr>
      <vt:lpstr>PowerPoint Sunusu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Ceylan Morgul</dc:creator>
  <cp:lastModifiedBy>Hacı Şakir</cp:lastModifiedBy>
  <cp:revision>57</cp:revision>
  <dcterms:created xsi:type="dcterms:W3CDTF">2016-06-24T08:55:08Z</dcterms:created>
  <dcterms:modified xsi:type="dcterms:W3CDTF">2016-07-17T15:37:24Z</dcterms:modified>
</cp:coreProperties>
</file>