
<file path=[Content_Types].xml><?xml version="1.0" encoding="utf-8"?>
<Types xmlns="http://schemas.openxmlformats.org/package/2006/content-types">
  <Default Extension="png" ContentType="image/png"/>
  <Default Extension="vsd" ContentType="application/vnd.visio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44"/>
  </p:notesMasterIdLst>
  <p:sldIdLst>
    <p:sldId id="256" r:id="rId2"/>
    <p:sldId id="430" r:id="rId3"/>
    <p:sldId id="432" r:id="rId4"/>
    <p:sldId id="284" r:id="rId5"/>
    <p:sldId id="426" r:id="rId6"/>
    <p:sldId id="431" r:id="rId7"/>
    <p:sldId id="424" r:id="rId8"/>
    <p:sldId id="370" r:id="rId9"/>
    <p:sldId id="425" r:id="rId10"/>
    <p:sldId id="374" r:id="rId11"/>
    <p:sldId id="363" r:id="rId12"/>
    <p:sldId id="380" r:id="rId13"/>
    <p:sldId id="381" r:id="rId14"/>
    <p:sldId id="382" r:id="rId15"/>
    <p:sldId id="384" r:id="rId16"/>
    <p:sldId id="385" r:id="rId17"/>
    <p:sldId id="386" r:id="rId18"/>
    <p:sldId id="364" r:id="rId19"/>
    <p:sldId id="365" r:id="rId20"/>
    <p:sldId id="387" r:id="rId21"/>
    <p:sldId id="404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405" r:id="rId30"/>
    <p:sldId id="400" r:id="rId31"/>
    <p:sldId id="421" r:id="rId32"/>
    <p:sldId id="406" r:id="rId33"/>
    <p:sldId id="407" r:id="rId34"/>
    <p:sldId id="408" r:id="rId35"/>
    <p:sldId id="409" r:id="rId36"/>
    <p:sldId id="410" r:id="rId37"/>
    <p:sldId id="411" r:id="rId38"/>
    <p:sldId id="420" r:id="rId39"/>
    <p:sldId id="433" r:id="rId40"/>
    <p:sldId id="429" r:id="rId41"/>
    <p:sldId id="434" r:id="rId42"/>
    <p:sldId id="42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00"/>
    <a:srgbClr val="006600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40" autoAdjust="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12" Type="http://schemas.openxmlformats.org/officeDocument/2006/relationships/image" Target="../media/image45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6" Type="http://schemas.openxmlformats.org/officeDocument/2006/relationships/image" Target="../media/image39.emf"/><Relationship Id="rId11" Type="http://schemas.openxmlformats.org/officeDocument/2006/relationships/image" Target="../media/image44.emf"/><Relationship Id="rId5" Type="http://schemas.openxmlformats.org/officeDocument/2006/relationships/image" Target="../media/image38.emf"/><Relationship Id="rId10" Type="http://schemas.openxmlformats.org/officeDocument/2006/relationships/image" Target="../media/image43.emf"/><Relationship Id="rId4" Type="http://schemas.openxmlformats.org/officeDocument/2006/relationships/image" Target="../media/image37.emf"/><Relationship Id="rId9" Type="http://schemas.openxmlformats.org/officeDocument/2006/relationships/image" Target="../media/image42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4" Type="http://schemas.openxmlformats.org/officeDocument/2006/relationships/image" Target="../media/image45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Relationship Id="rId4" Type="http://schemas.openxmlformats.org/officeDocument/2006/relationships/image" Target="../media/image53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4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F3B6E-5635-4A35-AB26-A110975437BC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E4443-619F-44CB-B29F-76484BA79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6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D5057-7664-4237-9C74-5B41788AE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11481-5DB7-482E-9EDA-AAB8DF258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  <p:sldLayoutId id="2147484344" r:id="rId12"/>
    <p:sldLayoutId id="2147484345" r:id="rId13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Visio_2003-2010__izimi1.vsd"/><Relationship Id="rId5" Type="http://schemas.openxmlformats.org/officeDocument/2006/relationships/image" Target="../media/image4.png"/><Relationship Id="rId4" Type="http://schemas.openxmlformats.org/officeDocument/2006/relationships/hyperlink" Target="http://www.ecc.itu.edu.tr/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jpeg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oleObject" Target="../embeddings/oleObject21.bin"/><Relationship Id="rId18" Type="http://schemas.openxmlformats.org/officeDocument/2006/relationships/oleObject" Target="../embeddings/oleObject24.bin"/><Relationship Id="rId26" Type="http://schemas.openxmlformats.org/officeDocument/2006/relationships/oleObject" Target="../embeddings/oleObject28.bin"/><Relationship Id="rId3" Type="http://schemas.openxmlformats.org/officeDocument/2006/relationships/oleObject" Target="../embeddings/oleObject15.bin"/><Relationship Id="rId21" Type="http://schemas.openxmlformats.org/officeDocument/2006/relationships/image" Target="../media/image41.emf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39.emf"/><Relationship Id="rId25" Type="http://schemas.openxmlformats.org/officeDocument/2006/relationships/image" Target="../media/image43.e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45.e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emf"/><Relationship Id="rId11" Type="http://schemas.openxmlformats.org/officeDocument/2006/relationships/oleObject" Target="../embeddings/oleObject19.bin"/><Relationship Id="rId24" Type="http://schemas.openxmlformats.org/officeDocument/2006/relationships/oleObject" Target="../embeddings/oleObject27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2.bin"/><Relationship Id="rId23" Type="http://schemas.openxmlformats.org/officeDocument/2006/relationships/image" Target="../media/image42.emf"/><Relationship Id="rId28" Type="http://schemas.openxmlformats.org/officeDocument/2006/relationships/oleObject" Target="../embeddings/oleObject29.bin"/><Relationship Id="rId10" Type="http://schemas.openxmlformats.org/officeDocument/2006/relationships/image" Target="../media/image37.emf"/><Relationship Id="rId19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8.emf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4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5.emf"/><Relationship Id="rId4" Type="http://schemas.openxmlformats.org/officeDocument/2006/relationships/image" Target="../media/image47.emf"/><Relationship Id="rId9" Type="http://schemas.openxmlformats.org/officeDocument/2006/relationships/oleObject" Target="../embeddings/oleObject3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53.emf"/><Relationship Id="rId4" Type="http://schemas.openxmlformats.org/officeDocument/2006/relationships/image" Target="../media/image50.emf"/><Relationship Id="rId9" Type="http://schemas.openxmlformats.org/officeDocument/2006/relationships/oleObject" Target="../embeddings/oleObject3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2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0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c.itu.edu.tr/" TargetMode="Externa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00884" y="1371599"/>
            <a:ext cx="8915400" cy="1981201"/>
          </a:xfrm>
        </p:spPr>
        <p:txBody>
          <a:bodyPr>
            <a:noAutofit/>
          </a:bodyPr>
          <a:lstStyle/>
          <a:p>
            <a:pPr algn="ctr"/>
            <a:r>
              <a:rPr lang="en-US" sz="36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IMPLEMENTATION OF A SWITCHING NANO-CROSSBAR COMPUTER</a:t>
            </a:r>
            <a:r>
              <a:rPr lang="tr-TR" sz="36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6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3600" b="1" cap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81800" cy="685800"/>
          </a:xfrm>
        </p:spPr>
        <p:txBody>
          <a:bodyPr>
            <a:noAutofit/>
          </a:bodyPr>
          <a:lstStyle/>
          <a:p>
            <a:r>
              <a:rPr lang="en-US" sz="1700" dirty="0"/>
              <a:t>16th International Conference </a:t>
            </a:r>
            <a:r>
              <a:rPr lang="en-US" sz="1700" dirty="0" smtClean="0"/>
              <a:t>on</a:t>
            </a:r>
            <a:r>
              <a:rPr lang="tr-TR" sz="1700" dirty="0" smtClean="0"/>
              <a:t> </a:t>
            </a:r>
            <a:r>
              <a:rPr lang="en-US" sz="1700" dirty="0" smtClean="0"/>
              <a:t>APPLIED </a:t>
            </a:r>
            <a:r>
              <a:rPr lang="en-US" sz="1700" dirty="0"/>
              <a:t>COMPUTER SCIENCE (ACS '16</a:t>
            </a:r>
            <a:r>
              <a:rPr lang="en-US" sz="1700" dirty="0" smtClean="0"/>
              <a:t>)</a:t>
            </a:r>
            <a:endParaRPr lang="en-US" sz="1700" dirty="0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0" y="6096000"/>
            <a:ext cx="22098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tr-TR" sz="2100" dirty="0" err="1" smtClean="0">
                <a:solidFill>
                  <a:srgbClr val="FFFFFF"/>
                </a:solidFill>
              </a:rPr>
              <a:t>Apr</a:t>
            </a:r>
            <a:r>
              <a:rPr lang="tr-TR" sz="2100" dirty="0" smtClean="0">
                <a:solidFill>
                  <a:srgbClr val="FFFFFF"/>
                </a:solidFill>
              </a:rPr>
              <a:t>. 16th,  2016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1219200" y="3048000"/>
            <a:ext cx="6324600" cy="2286000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tr-T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Mustafa</a:t>
            </a:r>
            <a:r>
              <a:rPr kumimoji="0" lang="tr-TR" sz="360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360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Altun</a:t>
            </a:r>
            <a:r>
              <a:rPr kumimoji="0" lang="tr-TR" sz="360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tr-TR" sz="360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PhD</a:t>
            </a:r>
            <a:endParaRPr kumimoji="0" lang="tr-TR" sz="3600" i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tr-TR" sz="13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Electronics &amp; Communication Engineering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Istanbul Technical University</a:t>
            </a:r>
            <a:endParaRPr kumimoji="0" lang="tr-TR" sz="22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tr-TR" sz="22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dirty="0" smtClean="0">
                <a:latin typeface="Arial" pitchFamily="34" charset="0"/>
                <a:cs typeface="Arial" pitchFamily="34" charset="0"/>
                <a:hlinkClick r:id="rId4"/>
              </a:rPr>
              <a:t>Web: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4"/>
              </a:rPr>
              <a:t>http://www.ecc.itu.edu.tr/</a:t>
            </a:r>
            <a:endParaRPr kumimoji="0" lang="en-US" i="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Picture 9" descr="http://www.iieom.org/ITU_logo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267075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Nesne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043349"/>
              </p:ext>
            </p:extLst>
          </p:nvPr>
        </p:nvGraphicFramePr>
        <p:xfrm>
          <a:off x="7010400" y="3054389"/>
          <a:ext cx="1971306" cy="211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38" name="Visio" r:id="rId6" imgW="1672824" imgH="1803426" progId="Visio.Drawing.11">
                  <p:embed/>
                </p:oleObj>
              </mc:Choice>
              <mc:Fallback>
                <p:oleObj name="Visio" r:id="rId6" imgW="1672824" imgH="180342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054389"/>
                        <a:ext cx="1971306" cy="21117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09599"/>
            <a:ext cx="3282696" cy="41605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305005"/>
            <a:ext cx="4661930" cy="9903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78952" cy="990600"/>
          </a:xfrm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Diode-based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334406" y="1905000"/>
          <a:ext cx="8060699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45" name="Visio" r:id="rId3" imgW="3300027" imgH="1491653" progId="Visio.Drawing.11">
                  <p:embed/>
                </p:oleObj>
              </mc:Choice>
              <mc:Fallback>
                <p:oleObj name="Visio" r:id="rId3" imgW="3300027" imgH="1491653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06" y="1905000"/>
                        <a:ext cx="8060699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Diode-based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9050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Implement the Boolean function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= A+B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diode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based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nanoarrays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0882" name="Object 2"/>
          <p:cNvGraphicFramePr>
            <a:graphicFrameLocks noChangeAspect="1"/>
          </p:cNvGraphicFramePr>
          <p:nvPr/>
        </p:nvGraphicFramePr>
        <p:xfrm>
          <a:off x="1066800" y="2765323"/>
          <a:ext cx="2971800" cy="3393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19" name="Visio" r:id="rId3" imgW="1471448" imgH="1685465" progId="Visio.Drawing.11">
                  <p:embed/>
                </p:oleObj>
              </mc:Choice>
              <mc:Fallback>
                <p:oleObj name="Visio" r:id="rId3" imgW="1471448" imgH="1685465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65323"/>
                        <a:ext cx="2971800" cy="33936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114800" y="4191000"/>
            <a:ext cx="990600" cy="35051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295400" y="6172200"/>
            <a:ext cx="251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Diode-resistor logic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0886" name="Object 6"/>
          <p:cNvGraphicFramePr>
            <a:graphicFrameLocks noChangeAspect="1"/>
          </p:cNvGraphicFramePr>
          <p:nvPr/>
        </p:nvGraphicFramePr>
        <p:xfrm>
          <a:off x="5167313" y="2819400"/>
          <a:ext cx="2986087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20" name="Visio" r:id="rId5" imgW="1474957" imgH="1653613" progId="Visio.Drawing.11">
                  <p:embed/>
                </p:oleObj>
              </mc:Choice>
              <mc:Fallback>
                <p:oleObj name="Visio" r:id="rId5" imgW="1474957" imgH="1653613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2819400"/>
                        <a:ext cx="2986087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3" grpId="0" animBg="1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Diode-based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9050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Implement the Boolean function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= A</a:t>
            </a:r>
            <a:r>
              <a:rPr lang="en-US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diode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based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nanoarrays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114800" y="4038600"/>
            <a:ext cx="990600" cy="35051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9556" name="Object 4"/>
          <p:cNvGraphicFramePr>
            <a:graphicFrameLocks noChangeAspect="1"/>
          </p:cNvGraphicFramePr>
          <p:nvPr/>
        </p:nvGraphicFramePr>
        <p:xfrm>
          <a:off x="914400" y="2743200"/>
          <a:ext cx="3124200" cy="3604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91" name="Visio" r:id="rId3" imgW="1484135" imgH="1711649" progId="Visio.Drawing.11">
                  <p:embed/>
                </p:oleObj>
              </mc:Choice>
              <mc:Fallback>
                <p:oleObj name="Visio" r:id="rId3" imgW="1484135" imgH="1711649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43200"/>
                        <a:ext cx="3124200" cy="36048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9558" name="Object 6"/>
          <p:cNvGraphicFramePr>
            <a:graphicFrameLocks noChangeAspect="1"/>
          </p:cNvGraphicFramePr>
          <p:nvPr/>
        </p:nvGraphicFramePr>
        <p:xfrm>
          <a:off x="5105400" y="2743200"/>
          <a:ext cx="3505200" cy="3445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92" name="Visio" r:id="rId5" imgW="1673094" imgH="1647135" progId="Visio.Drawing.11">
                  <p:embed/>
                </p:oleObj>
              </mc:Choice>
              <mc:Fallback>
                <p:oleObj name="Visio" r:id="rId5" imgW="1673094" imgH="1647135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743200"/>
                        <a:ext cx="3505200" cy="34454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219200" y="6172200"/>
            <a:ext cx="251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Diode-resistor logic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3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Diode-based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9050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Implement the Boolean function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= A</a:t>
            </a:r>
            <a:r>
              <a:rPr lang="en-US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diode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based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nanoarrays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1605" name="Object 5"/>
          <p:cNvGraphicFramePr>
            <a:graphicFrameLocks noChangeAspect="1"/>
          </p:cNvGraphicFramePr>
          <p:nvPr/>
        </p:nvGraphicFramePr>
        <p:xfrm>
          <a:off x="2209800" y="2743200"/>
          <a:ext cx="5181600" cy="3696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72" name="Visio" r:id="rId3" imgW="2787949" imgH="1989950" progId="Visio.Drawing.11">
                  <p:embed/>
                </p:oleObj>
              </mc:Choice>
              <mc:Fallback>
                <p:oleObj name="Visio" r:id="rId3" imgW="2787949" imgH="1989950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743200"/>
                        <a:ext cx="5181600" cy="36960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FET-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2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762" y="1600200"/>
            <a:ext cx="6167438" cy="4639363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Rectangle 14"/>
          <p:cNvSpPr/>
          <p:nvPr/>
        </p:nvSpPr>
        <p:spPr>
          <a:xfrm>
            <a:off x="1066800" y="6324600"/>
            <a:ext cx="7162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b="1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Snider, G., </a:t>
            </a:r>
            <a:r>
              <a:rPr lang="tr-TR" sz="1200" dirty="0" smtClean="0">
                <a:latin typeface="Arial" pitchFamily="34" charset="0"/>
                <a:cs typeface="Arial" pitchFamily="34" charset="0"/>
              </a:rPr>
              <a:t>et al.,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(2004). CMOS-like logic in defective,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nanoscale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crossbars. 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Nanotechnology</a:t>
            </a:r>
            <a:r>
              <a:rPr lang="tr-TR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FET-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9050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Implement the Boolean function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= A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FET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based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nanoarrays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using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CMOS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like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logic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3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760269"/>
            <a:ext cx="7543800" cy="343997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FET-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9050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Implement the Boolean function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=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FET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based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nanoarrays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using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CMOS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-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like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logic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4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777685"/>
            <a:ext cx="7467600" cy="36993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vs. Four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121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4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Shannon’s work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rgbClr val="004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rgbClr val="004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Symbolic Analysis of Relay and Switching Circuits(1938)</a:t>
            </a:r>
            <a:endParaRPr kumimoji="0" lang="en-US" sz="2600" b="0" i="1" u="none" strike="noStrike" kern="1200" cap="none" spc="0" normalizeH="0" baseline="0" noProof="0" dirty="0" smtClean="0">
              <a:ln>
                <a:noFill/>
              </a:ln>
              <a:solidFill>
                <a:srgbClr val="004C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5" name="Object 2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524000" y="2462213"/>
          <a:ext cx="59436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8" name="Visio" r:id="rId3" imgW="2459355" imgH="606933" progId="Visio.Drawing.11">
                  <p:embed/>
                </p:oleObj>
              </mc:Choice>
              <mc:Fallback>
                <p:oleObj name="Visio" r:id="rId3" imgW="2459355" imgH="606933" progId="Visio.Drawing.11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62213"/>
                        <a:ext cx="5943600" cy="146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3" descr="intel-westmere-2c-6c-gulftown,L-Z-237959-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038600"/>
            <a:ext cx="44958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vs. Four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1181637" y="1413488"/>
          <a:ext cx="6096000" cy="254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4" name="Visio" r:id="rId3" imgW="3257376" imgH="1360195" progId="Visio.Drawing.11">
                  <p:embed/>
                </p:oleObj>
              </mc:Choice>
              <mc:Fallback>
                <p:oleObj name="Visio" r:id="rId3" imgW="3257376" imgH="1360195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637" y="1413488"/>
                        <a:ext cx="6096000" cy="2548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1447800" y="3581400"/>
          <a:ext cx="5867400" cy="3355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5" name="Visio" r:id="rId5" imgW="3119437" imgH="1783721" progId="Visio.Drawing.11">
                  <p:embed/>
                </p:oleObj>
              </mc:Choice>
              <mc:Fallback>
                <p:oleObj name="Visio" r:id="rId5" imgW="3119437" imgH="1783721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581400"/>
                        <a:ext cx="5867400" cy="33553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vs. Four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606194" y="1752600"/>
          <a:ext cx="7928206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72" name="Visio" r:id="rId3" imgW="3692251" imgH="1698152" progId="Visio.Drawing.11">
                  <p:embed/>
                </p:oleObj>
              </mc:Choice>
              <mc:Fallback>
                <p:oleObj name="Visio" r:id="rId3" imgW="3692251" imgH="1698152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94" y="1752600"/>
                        <a:ext cx="7928206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295400" y="5334000"/>
            <a:ext cx="647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are the Boolean functions implemented in (a) ad (b)?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Details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24" y="3581400"/>
            <a:ext cx="8490176" cy="3124200"/>
          </a:xfrm>
          <a:prstGeom prst="rect">
            <a:avLst/>
          </a:prstGeom>
        </p:spPr>
      </p:pic>
      <p:sp>
        <p:nvSpPr>
          <p:cNvPr id="7" name="İçerik Yer Tutucusu 2"/>
          <p:cNvSpPr>
            <a:spLocks noGrp="1"/>
          </p:cNvSpPr>
          <p:nvPr>
            <p:ph sz="quarter" idx="1"/>
          </p:nvPr>
        </p:nvSpPr>
        <p:spPr>
          <a:xfrm>
            <a:off x="330736" y="1562100"/>
            <a:ext cx="8686800" cy="1943099"/>
          </a:xfrm>
        </p:spPr>
        <p:txBody>
          <a:bodyPr>
            <a:normAutofit lnSpcReduction="10000"/>
          </a:bodyPr>
          <a:lstStyle/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athers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globally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research groups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working on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nanoelectronics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EDA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argets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variety of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technologies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including nanowire/nanotube crossbar arrays, magnetic switch-based structures, and crossbar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memories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ontributes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the construction of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computers beyond CMOS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by proposing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-crossbar based computer architectures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Budget: </a:t>
            </a:r>
            <a:r>
              <a:rPr lang="tr-TR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724500 EURO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841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A Lattice of Four-terminal Switches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219200" y="58674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3 × 3 2D switching network and its lattice form</a:t>
            </a: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990600" y="1981200"/>
          <a:ext cx="7315200" cy="355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52" name="Visio" r:id="rId3" imgW="2763774" imgH="1343787" progId="Visio.Drawing.11">
                  <p:embed/>
                </p:oleObj>
              </mc:Choice>
              <mc:Fallback>
                <p:oleObj name="Visio" r:id="rId3" imgW="2763774" imgH="1343787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81200"/>
                        <a:ext cx="7315200" cy="355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Four-terminal Switch-based Model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533400" y="1524000"/>
            <a:ext cx="8382000" cy="1524000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Switches are controlled by Boolean literals.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27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evaluates to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iff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there exists a top-to-bottom path.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0" lang="en-US" sz="27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evaluates to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iff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there exists a left-to-right path.</a:t>
            </a:r>
          </a:p>
        </p:txBody>
      </p:sp>
      <p:graphicFrame>
        <p:nvGraphicFramePr>
          <p:cNvPr id="5" name="Object 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81000" y="2895600"/>
          <a:ext cx="3581400" cy="356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44" name="Visio" r:id="rId3" imgW="1726311" imgH="1714881" progId="Visio.Drawing.11">
                  <p:embed/>
                </p:oleObj>
              </mc:Choice>
              <mc:Fallback>
                <p:oleObj name="Visio" r:id="rId3" imgW="1726311" imgH="1714881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95600"/>
                        <a:ext cx="3581400" cy="356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191000" y="2909888"/>
          <a:ext cx="3568700" cy="354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45" name="Visio" r:id="rId5" imgW="1726311" imgH="1714881" progId="Visio.Drawing.11">
                  <p:embed/>
                </p:oleObj>
              </mc:Choice>
              <mc:Fallback>
                <p:oleObj name="Visio" r:id="rId5" imgW="1726311" imgH="1714881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909888"/>
                        <a:ext cx="3568700" cy="354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/>
          <p:cNvGraphicFramePr>
            <a:graphicFrameLocks noChangeAspect="1"/>
          </p:cNvGraphicFramePr>
          <p:nvPr/>
        </p:nvGraphicFramePr>
        <p:xfrm>
          <a:off x="7924800" y="4267200"/>
          <a:ext cx="9731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46" name="Visio" r:id="rId7" imgW="325374" imgH="357378" progId="Visio.Drawing.11">
                  <p:embed/>
                </p:oleObj>
              </mc:Choice>
              <mc:Fallback>
                <p:oleObj name="Visio" r:id="rId7" imgW="325374" imgH="357378" progId="Visio.Drawing.11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267200"/>
                        <a:ext cx="97313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15"/>
          <p:cNvSpPr>
            <a:spLocks/>
          </p:cNvSpPr>
          <p:nvPr/>
        </p:nvSpPr>
        <p:spPr bwMode="auto">
          <a:xfrm rot="5400000" flipH="1">
            <a:off x="4419600" y="4432300"/>
            <a:ext cx="3200400" cy="914400"/>
          </a:xfrm>
          <a:custGeom>
            <a:avLst/>
            <a:gdLst>
              <a:gd name="T0" fmla="*/ 0 w 2256"/>
              <a:gd name="T1" fmla="*/ 2147483647 h 520"/>
              <a:gd name="T2" fmla="*/ 2147483647 w 2256"/>
              <a:gd name="T3" fmla="*/ 2147483647 h 520"/>
              <a:gd name="T4" fmla="*/ 2147483647 w 2256"/>
              <a:gd name="T5" fmla="*/ 2147483647 h 520"/>
              <a:gd name="T6" fmla="*/ 2147483647 w 2256"/>
              <a:gd name="T7" fmla="*/ 2147483647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0"/>
              <a:gd name="T14" fmla="*/ 2256 w 2256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0">
                <a:moveTo>
                  <a:pt x="0" y="24"/>
                </a:moveTo>
                <a:cubicBezTo>
                  <a:pt x="392" y="12"/>
                  <a:pt x="784" y="0"/>
                  <a:pt x="960" y="72"/>
                </a:cubicBezTo>
                <a:cubicBezTo>
                  <a:pt x="1136" y="144"/>
                  <a:pt x="840" y="392"/>
                  <a:pt x="1056" y="456"/>
                </a:cubicBezTo>
                <a:cubicBezTo>
                  <a:pt x="1272" y="520"/>
                  <a:pt x="2056" y="456"/>
                  <a:pt x="2256" y="456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Logic Synthesis Problem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1600200"/>
            <a:ext cx="8382000" cy="914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>
                <a:solidFill>
                  <a:srgbClr val="CC0000"/>
                </a:solidFill>
                <a:latin typeface="Arial" charset="0"/>
              </a:rPr>
              <a:t>How can we implement a given target Boolean function </a:t>
            </a:r>
            <a:r>
              <a:rPr lang="en-US" sz="28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i="1" baseline="-250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CC0000"/>
                </a:solidFill>
              </a:rPr>
              <a:t> </a:t>
            </a:r>
            <a:r>
              <a:rPr lang="en-US" sz="2600" dirty="0" smtClean="0">
                <a:solidFill>
                  <a:srgbClr val="CC0000"/>
                </a:solidFill>
                <a:latin typeface="Arial" charset="0"/>
              </a:rPr>
              <a:t>with a lattice of four-terminal switches?</a:t>
            </a:r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152400" y="2438400"/>
            <a:ext cx="8839200" cy="40386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charset="0"/>
            </a:endParaRP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165100" y="24685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006600"/>
                </a:solidFill>
                <a:latin typeface="Times New Roman" charset="0"/>
              </a:rPr>
              <a:t>Example:</a:t>
            </a:r>
            <a:r>
              <a:rPr lang="en-US" sz="2200" b="1">
                <a:latin typeface="Times New Roman" charset="0"/>
              </a:rPr>
              <a:t>  </a:t>
            </a:r>
            <a:r>
              <a:rPr lang="en-US" sz="2200" b="1" i="1">
                <a:latin typeface="Times New Roman" charset="0"/>
              </a:rPr>
              <a:t>f</a:t>
            </a:r>
            <a:r>
              <a:rPr lang="en-US" sz="2200" b="1" i="1" baseline="-25000">
                <a:latin typeface="Times New Roman" charset="0"/>
              </a:rPr>
              <a:t>T</a:t>
            </a:r>
            <a:r>
              <a:rPr lang="en-US" sz="2200" b="1" i="1">
                <a:latin typeface="Times New Roman" charset="0"/>
              </a:rPr>
              <a:t> </a:t>
            </a:r>
            <a:r>
              <a:rPr lang="en-US" sz="2200" b="1">
                <a:latin typeface="Times New Roman" charset="0"/>
              </a:rPr>
              <a:t>= </a:t>
            </a:r>
            <a:r>
              <a:rPr lang="en-US" sz="2200" b="1" i="1">
                <a:latin typeface="Times New Roman" charset="0"/>
              </a:rPr>
              <a:t>x</a:t>
            </a:r>
            <a:r>
              <a:rPr lang="en-US" sz="2200" b="1" baseline="-25000">
                <a:latin typeface="Times New Roman" charset="0"/>
              </a:rPr>
              <a:t>1</a:t>
            </a:r>
            <a:r>
              <a:rPr lang="en-US" sz="2200" b="1" i="1">
                <a:latin typeface="Times New Roman" charset="0"/>
              </a:rPr>
              <a:t>x</a:t>
            </a:r>
            <a:r>
              <a:rPr lang="en-US" sz="2200" b="1" baseline="-25000">
                <a:latin typeface="Times New Roman" charset="0"/>
              </a:rPr>
              <a:t>2</a:t>
            </a:r>
            <a:r>
              <a:rPr lang="en-US" sz="2200" b="1" i="1">
                <a:latin typeface="Times New Roman" charset="0"/>
              </a:rPr>
              <a:t>x</a:t>
            </a:r>
            <a:r>
              <a:rPr lang="en-US" sz="2200" b="1" baseline="-25000">
                <a:latin typeface="Times New Roman" charset="0"/>
              </a:rPr>
              <a:t>3</a:t>
            </a:r>
            <a:r>
              <a:rPr lang="en-US" sz="2200" b="1">
                <a:latin typeface="Times New Roman" charset="0"/>
              </a:rPr>
              <a:t>+</a:t>
            </a:r>
            <a:r>
              <a:rPr lang="en-US" sz="2200" b="1" i="1">
                <a:latin typeface="Times New Roman" charset="0"/>
              </a:rPr>
              <a:t>x</a:t>
            </a:r>
            <a:r>
              <a:rPr lang="en-US" sz="2200" b="1" baseline="-25000">
                <a:latin typeface="Times New Roman" charset="0"/>
              </a:rPr>
              <a:t>1</a:t>
            </a:r>
            <a:r>
              <a:rPr lang="en-US" sz="2200" b="1" i="1">
                <a:latin typeface="Times New Roman" charset="0"/>
              </a:rPr>
              <a:t>x</a:t>
            </a:r>
            <a:r>
              <a:rPr lang="en-US" sz="2200" b="1" baseline="-25000">
                <a:latin typeface="Times New Roman" charset="0"/>
              </a:rPr>
              <a:t>4</a:t>
            </a:r>
          </a:p>
        </p:txBody>
      </p:sp>
      <p:graphicFrame>
        <p:nvGraphicFramePr>
          <p:cNvPr id="88104" name="Object 40"/>
          <p:cNvGraphicFramePr>
            <a:graphicFrameLocks noChangeAspect="1"/>
          </p:cNvGraphicFramePr>
          <p:nvPr/>
        </p:nvGraphicFramePr>
        <p:xfrm>
          <a:off x="850900" y="5557838"/>
          <a:ext cx="7159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48" name="Visio" r:id="rId3" imgW="350901" imgH="222504" progId="Visio.Drawing.11">
                  <p:embed/>
                </p:oleObj>
              </mc:Choice>
              <mc:Fallback>
                <p:oleObj name="Visio" r:id="rId3" imgW="350901" imgH="222504" progId="Visio.Drawing.11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5557838"/>
                        <a:ext cx="715963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07" name="Object 43"/>
          <p:cNvGraphicFramePr>
            <a:graphicFrameLocks noChangeAspect="1"/>
          </p:cNvGraphicFramePr>
          <p:nvPr/>
        </p:nvGraphicFramePr>
        <p:xfrm>
          <a:off x="1554163" y="5559425"/>
          <a:ext cx="762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49" name="Visio" r:id="rId5" imgW="372618" imgH="222504" progId="Visio.Drawing.11">
                  <p:embed/>
                </p:oleObj>
              </mc:Choice>
              <mc:Fallback>
                <p:oleObj name="Visio" r:id="rId5" imgW="372618" imgH="222504" progId="Visio.Drawing.11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163" y="5559425"/>
                        <a:ext cx="762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08" name="Object 44"/>
          <p:cNvGraphicFramePr>
            <a:graphicFrameLocks noChangeAspect="1"/>
          </p:cNvGraphicFramePr>
          <p:nvPr/>
        </p:nvGraphicFramePr>
        <p:xfrm>
          <a:off x="2328863" y="5557838"/>
          <a:ext cx="762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50" name="Visio" r:id="rId7" imgW="372618" imgH="222504" progId="Visio.Drawing.11">
                  <p:embed/>
                </p:oleObj>
              </mc:Choice>
              <mc:Fallback>
                <p:oleObj name="Visio" r:id="rId7" imgW="372618" imgH="222504" progId="Visio.Drawing.11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863" y="5557838"/>
                        <a:ext cx="762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09" name="Object 45"/>
          <p:cNvGraphicFramePr>
            <a:graphicFrameLocks noChangeAspect="1"/>
          </p:cNvGraphicFramePr>
          <p:nvPr/>
        </p:nvGraphicFramePr>
        <p:xfrm>
          <a:off x="3090863" y="5557838"/>
          <a:ext cx="11969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51" name="Visio" r:id="rId9" imgW="587502" imgH="222504" progId="Visio.Drawing.11">
                  <p:embed/>
                </p:oleObj>
              </mc:Choice>
              <mc:Fallback>
                <p:oleObj name="Visio" r:id="rId9" imgW="587502" imgH="222504" progId="Visio.Drawing.11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863" y="5557838"/>
                        <a:ext cx="11969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0" name="Object 46"/>
          <p:cNvGraphicFramePr>
            <a:graphicFrameLocks noChangeAspect="1"/>
          </p:cNvGraphicFramePr>
          <p:nvPr/>
        </p:nvGraphicFramePr>
        <p:xfrm>
          <a:off x="5218113" y="5588000"/>
          <a:ext cx="7159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52" name="Visio" r:id="rId11" imgW="350901" imgH="222504" progId="Visio.Drawing.11">
                  <p:embed/>
                </p:oleObj>
              </mc:Choice>
              <mc:Fallback>
                <p:oleObj name="Visio" r:id="rId11" imgW="350901" imgH="222504" progId="Visio.Drawing.11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113" y="5588000"/>
                        <a:ext cx="71596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1" name="Object 47"/>
          <p:cNvGraphicFramePr>
            <a:graphicFrameLocks noChangeAspect="1"/>
          </p:cNvGraphicFramePr>
          <p:nvPr/>
        </p:nvGraphicFramePr>
        <p:xfrm>
          <a:off x="5922963" y="5588000"/>
          <a:ext cx="762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53" name="Visio" r:id="rId12" imgW="372618" imgH="222504" progId="Visio.Drawing.11">
                  <p:embed/>
                </p:oleObj>
              </mc:Choice>
              <mc:Fallback>
                <p:oleObj name="Visio" r:id="rId12" imgW="372618" imgH="222504" progId="Visio.Drawing.11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2963" y="5588000"/>
                        <a:ext cx="762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2" name="Object 48"/>
          <p:cNvGraphicFramePr>
            <a:graphicFrameLocks noChangeAspect="1"/>
          </p:cNvGraphicFramePr>
          <p:nvPr/>
        </p:nvGraphicFramePr>
        <p:xfrm>
          <a:off x="6718300" y="5588000"/>
          <a:ext cx="9826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54" name="Visio" r:id="rId13" imgW="480060" imgH="222504" progId="Visio.Drawing.11">
                  <p:embed/>
                </p:oleObj>
              </mc:Choice>
              <mc:Fallback>
                <p:oleObj name="Visio" r:id="rId13" imgW="480060" imgH="222504" progId="Visio.Drawing.11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5588000"/>
                        <a:ext cx="982663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3" name="Object 49"/>
          <p:cNvGraphicFramePr>
            <a:graphicFrameLocks noChangeAspect="1"/>
          </p:cNvGraphicFramePr>
          <p:nvPr/>
        </p:nvGraphicFramePr>
        <p:xfrm>
          <a:off x="7696200" y="5588000"/>
          <a:ext cx="11985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55" name="Visio" r:id="rId15" imgW="587502" imgH="222504" progId="Visio.Drawing.11">
                  <p:embed/>
                </p:oleObj>
              </mc:Choice>
              <mc:Fallback>
                <p:oleObj name="Visio" r:id="rId15" imgW="587502" imgH="222504" progId="Visio.Drawing.11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588000"/>
                        <a:ext cx="1198563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6" name="Object 5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1300" y="5546725"/>
          <a:ext cx="609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56" name="Visio" r:id="rId16" imgW="303276" imgH="240030" progId="Visio.Drawing.11">
                  <p:embed/>
                </p:oleObj>
              </mc:Choice>
              <mc:Fallback>
                <p:oleObj name="Visio" r:id="rId16" imgW="303276" imgH="240030" progId="Visio.Drawing.11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5546725"/>
                        <a:ext cx="6096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7" name="Object 53"/>
          <p:cNvGraphicFramePr>
            <a:graphicFrameLocks noChangeAspect="1"/>
          </p:cNvGraphicFramePr>
          <p:nvPr/>
        </p:nvGraphicFramePr>
        <p:xfrm>
          <a:off x="4586288" y="5562600"/>
          <a:ext cx="6080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57" name="Visio" r:id="rId18" imgW="303276" imgH="240030" progId="Visio.Drawing.11">
                  <p:embed/>
                </p:oleObj>
              </mc:Choice>
              <mc:Fallback>
                <p:oleObj name="Visio" r:id="rId18" imgW="303276" imgH="240030" progId="Visio.Drawing.11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5562600"/>
                        <a:ext cx="60801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8" name="Object 54"/>
          <p:cNvGraphicFramePr>
            <a:graphicFrameLocks noChangeAspect="1"/>
          </p:cNvGraphicFramePr>
          <p:nvPr/>
        </p:nvGraphicFramePr>
        <p:xfrm>
          <a:off x="4584700" y="5943600"/>
          <a:ext cx="20986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58" name="Visio" r:id="rId20" imgW="1000887" imgH="222504" progId="Visio.Drawing.11">
                  <p:embed/>
                </p:oleObj>
              </mc:Choice>
              <mc:Fallback>
                <p:oleObj name="Visio" r:id="rId20" imgW="1000887" imgH="222504" progId="Visio.Drawing.11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5943600"/>
                        <a:ext cx="209867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9" name="Object 55"/>
          <p:cNvGraphicFramePr>
            <a:graphicFrameLocks noChangeAspect="1"/>
          </p:cNvGraphicFramePr>
          <p:nvPr/>
        </p:nvGraphicFramePr>
        <p:xfrm>
          <a:off x="241300" y="5943600"/>
          <a:ext cx="18605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59" name="Visio" r:id="rId22" imgW="893445" imgH="222504" progId="Visio.Drawing.11">
                  <p:embed/>
                </p:oleObj>
              </mc:Choice>
              <mc:Fallback>
                <p:oleObj name="Visio" r:id="rId22" imgW="893445" imgH="222504" progId="Visio.Drawing.11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5943600"/>
                        <a:ext cx="186055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22" name="Object 5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93700" y="3019425"/>
          <a:ext cx="6172200" cy="250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60" name="Visio" r:id="rId24" imgW="3688461" imgH="1498092" progId="Visio.Drawing.11">
                  <p:embed/>
                </p:oleObj>
              </mc:Choice>
              <mc:Fallback>
                <p:oleObj name="Visio" r:id="rId24" imgW="3688461" imgH="1498092" progId="Visio.Drawing.11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019425"/>
                        <a:ext cx="6172200" cy="250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123" name="Line 59"/>
          <p:cNvSpPr>
            <a:spLocks noChangeShapeType="1"/>
          </p:cNvSpPr>
          <p:nvPr/>
        </p:nvSpPr>
        <p:spPr bwMode="auto">
          <a:xfrm>
            <a:off x="1193800" y="2971800"/>
            <a:ext cx="0" cy="2590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4" name="Line 60"/>
          <p:cNvSpPr>
            <a:spLocks noChangeShapeType="1"/>
          </p:cNvSpPr>
          <p:nvPr/>
        </p:nvSpPr>
        <p:spPr bwMode="auto">
          <a:xfrm>
            <a:off x="1803400" y="2971800"/>
            <a:ext cx="0" cy="2590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5" name="Freeform 61"/>
          <p:cNvSpPr>
            <a:spLocks/>
          </p:cNvSpPr>
          <p:nvPr/>
        </p:nvSpPr>
        <p:spPr bwMode="auto">
          <a:xfrm rot="5400000" flipH="1">
            <a:off x="111125" y="3940175"/>
            <a:ext cx="2667000" cy="730250"/>
          </a:xfrm>
          <a:custGeom>
            <a:avLst/>
            <a:gdLst>
              <a:gd name="T0" fmla="*/ 0 w 2256"/>
              <a:gd name="T1" fmla="*/ 2147483647 h 520"/>
              <a:gd name="T2" fmla="*/ 2147483647 w 2256"/>
              <a:gd name="T3" fmla="*/ 2147483647 h 520"/>
              <a:gd name="T4" fmla="*/ 2147483647 w 2256"/>
              <a:gd name="T5" fmla="*/ 2147483647 h 520"/>
              <a:gd name="T6" fmla="*/ 2147483647 w 2256"/>
              <a:gd name="T7" fmla="*/ 2147483647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0"/>
              <a:gd name="T14" fmla="*/ 2256 w 2256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0">
                <a:moveTo>
                  <a:pt x="0" y="24"/>
                </a:moveTo>
                <a:cubicBezTo>
                  <a:pt x="392" y="12"/>
                  <a:pt x="784" y="0"/>
                  <a:pt x="960" y="72"/>
                </a:cubicBezTo>
                <a:cubicBezTo>
                  <a:pt x="1136" y="144"/>
                  <a:pt x="840" y="392"/>
                  <a:pt x="1056" y="456"/>
                </a:cubicBezTo>
                <a:cubicBezTo>
                  <a:pt x="1272" y="520"/>
                  <a:pt x="2056" y="456"/>
                  <a:pt x="2256" y="456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6" name="Freeform 62"/>
          <p:cNvSpPr>
            <a:spLocks/>
          </p:cNvSpPr>
          <p:nvPr/>
        </p:nvSpPr>
        <p:spPr bwMode="auto">
          <a:xfrm rot="-5400000">
            <a:off x="174625" y="3883025"/>
            <a:ext cx="2667000" cy="793750"/>
          </a:xfrm>
          <a:custGeom>
            <a:avLst/>
            <a:gdLst>
              <a:gd name="T0" fmla="*/ 0 w 2256"/>
              <a:gd name="T1" fmla="*/ 2147483647 h 520"/>
              <a:gd name="T2" fmla="*/ 2147483647 w 2256"/>
              <a:gd name="T3" fmla="*/ 2147483647 h 520"/>
              <a:gd name="T4" fmla="*/ 2147483647 w 2256"/>
              <a:gd name="T5" fmla="*/ 2147483647 h 520"/>
              <a:gd name="T6" fmla="*/ 2147483647 w 2256"/>
              <a:gd name="T7" fmla="*/ 2147483647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0"/>
              <a:gd name="T14" fmla="*/ 2256 w 2256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0">
                <a:moveTo>
                  <a:pt x="0" y="24"/>
                </a:moveTo>
                <a:cubicBezTo>
                  <a:pt x="392" y="12"/>
                  <a:pt x="784" y="0"/>
                  <a:pt x="960" y="72"/>
                </a:cubicBezTo>
                <a:cubicBezTo>
                  <a:pt x="1136" y="144"/>
                  <a:pt x="840" y="392"/>
                  <a:pt x="1056" y="456"/>
                </a:cubicBezTo>
                <a:cubicBezTo>
                  <a:pt x="1272" y="520"/>
                  <a:pt x="2056" y="456"/>
                  <a:pt x="2256" y="456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7" name="Line 63"/>
          <p:cNvSpPr>
            <a:spLocks noChangeShapeType="1"/>
          </p:cNvSpPr>
          <p:nvPr/>
        </p:nvSpPr>
        <p:spPr bwMode="auto">
          <a:xfrm>
            <a:off x="5505450" y="2971800"/>
            <a:ext cx="0" cy="2590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8" name="Line 64"/>
          <p:cNvSpPr>
            <a:spLocks noChangeShapeType="1"/>
          </p:cNvSpPr>
          <p:nvPr/>
        </p:nvSpPr>
        <p:spPr bwMode="auto">
          <a:xfrm>
            <a:off x="6115050" y="2971800"/>
            <a:ext cx="0" cy="2590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9" name="Freeform 65"/>
          <p:cNvSpPr>
            <a:spLocks/>
          </p:cNvSpPr>
          <p:nvPr/>
        </p:nvSpPr>
        <p:spPr bwMode="auto">
          <a:xfrm rot="5400000" flipH="1">
            <a:off x="4454525" y="3940175"/>
            <a:ext cx="2667000" cy="730250"/>
          </a:xfrm>
          <a:custGeom>
            <a:avLst/>
            <a:gdLst>
              <a:gd name="T0" fmla="*/ 0 w 2256"/>
              <a:gd name="T1" fmla="*/ 2147483647 h 520"/>
              <a:gd name="T2" fmla="*/ 2147483647 w 2256"/>
              <a:gd name="T3" fmla="*/ 2147483647 h 520"/>
              <a:gd name="T4" fmla="*/ 2147483647 w 2256"/>
              <a:gd name="T5" fmla="*/ 2147483647 h 520"/>
              <a:gd name="T6" fmla="*/ 2147483647 w 2256"/>
              <a:gd name="T7" fmla="*/ 2147483647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0"/>
              <a:gd name="T14" fmla="*/ 2256 w 2256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0">
                <a:moveTo>
                  <a:pt x="0" y="24"/>
                </a:moveTo>
                <a:cubicBezTo>
                  <a:pt x="392" y="12"/>
                  <a:pt x="784" y="0"/>
                  <a:pt x="960" y="72"/>
                </a:cubicBezTo>
                <a:cubicBezTo>
                  <a:pt x="1136" y="144"/>
                  <a:pt x="840" y="392"/>
                  <a:pt x="1056" y="456"/>
                </a:cubicBezTo>
                <a:cubicBezTo>
                  <a:pt x="1272" y="520"/>
                  <a:pt x="2056" y="456"/>
                  <a:pt x="2256" y="456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30" name="Freeform 66"/>
          <p:cNvSpPr>
            <a:spLocks/>
          </p:cNvSpPr>
          <p:nvPr/>
        </p:nvSpPr>
        <p:spPr bwMode="auto">
          <a:xfrm rot="-5400000">
            <a:off x="4467225" y="3870325"/>
            <a:ext cx="2667000" cy="793750"/>
          </a:xfrm>
          <a:custGeom>
            <a:avLst/>
            <a:gdLst>
              <a:gd name="T0" fmla="*/ 0 w 2256"/>
              <a:gd name="T1" fmla="*/ 2147483647 h 520"/>
              <a:gd name="T2" fmla="*/ 2147483647 w 2256"/>
              <a:gd name="T3" fmla="*/ 2147483647 h 520"/>
              <a:gd name="T4" fmla="*/ 2147483647 w 2256"/>
              <a:gd name="T5" fmla="*/ 2147483647 h 520"/>
              <a:gd name="T6" fmla="*/ 2147483647 w 2256"/>
              <a:gd name="T7" fmla="*/ 2147483647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0"/>
              <a:gd name="T14" fmla="*/ 2256 w 2256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0">
                <a:moveTo>
                  <a:pt x="0" y="24"/>
                </a:moveTo>
                <a:cubicBezTo>
                  <a:pt x="392" y="12"/>
                  <a:pt x="784" y="0"/>
                  <a:pt x="960" y="72"/>
                </a:cubicBezTo>
                <a:cubicBezTo>
                  <a:pt x="1136" y="144"/>
                  <a:pt x="840" y="392"/>
                  <a:pt x="1056" y="456"/>
                </a:cubicBezTo>
                <a:cubicBezTo>
                  <a:pt x="1272" y="520"/>
                  <a:pt x="2056" y="456"/>
                  <a:pt x="2256" y="456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8135" name="Object 71"/>
          <p:cNvGraphicFramePr>
            <a:graphicFrameLocks noChangeAspect="1"/>
          </p:cNvGraphicFramePr>
          <p:nvPr/>
        </p:nvGraphicFramePr>
        <p:xfrm>
          <a:off x="901700" y="3822700"/>
          <a:ext cx="990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61" name="Visio" r:id="rId26" imgW="1099185" imgH="1099185" progId="Visio.Drawing.11">
                  <p:embed/>
                </p:oleObj>
              </mc:Choice>
              <mc:Fallback>
                <p:oleObj name="Visio" r:id="rId26" imgW="1099185" imgH="1099185" progId="Visio.Drawing.11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3822700"/>
                        <a:ext cx="990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36" name="Object 72"/>
          <p:cNvGraphicFramePr>
            <a:graphicFrameLocks noChangeAspect="1"/>
          </p:cNvGraphicFramePr>
          <p:nvPr/>
        </p:nvGraphicFramePr>
        <p:xfrm>
          <a:off x="5162550" y="3702050"/>
          <a:ext cx="109855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62" name="Visio" r:id="rId28" imgW="1099185" imgH="1099185" progId="Visio.Drawing.11">
                  <p:embed/>
                </p:oleObj>
              </mc:Choice>
              <mc:Fallback>
                <p:oleObj name="Visio" r:id="rId28" imgW="1099185" imgH="1099185" progId="Visio.Drawing.11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50" y="3702050"/>
                        <a:ext cx="109855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140" name="Line 76"/>
          <p:cNvSpPr>
            <a:spLocks noChangeShapeType="1"/>
          </p:cNvSpPr>
          <p:nvPr/>
        </p:nvSpPr>
        <p:spPr bwMode="auto">
          <a:xfrm>
            <a:off x="1828800" y="2971800"/>
            <a:ext cx="0" cy="2590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44" name="Freeform 80"/>
          <p:cNvSpPr>
            <a:spLocks/>
          </p:cNvSpPr>
          <p:nvPr/>
        </p:nvSpPr>
        <p:spPr bwMode="auto">
          <a:xfrm>
            <a:off x="863600" y="2870200"/>
            <a:ext cx="1016000" cy="2667000"/>
          </a:xfrm>
          <a:custGeom>
            <a:avLst/>
            <a:gdLst>
              <a:gd name="T0" fmla="*/ 2147483647 w 400"/>
              <a:gd name="T1" fmla="*/ 0 h 1872"/>
              <a:gd name="T2" fmla="*/ 2147483647 w 400"/>
              <a:gd name="T3" fmla="*/ 2147483647 h 1872"/>
              <a:gd name="T4" fmla="*/ 2147483647 w 400"/>
              <a:gd name="T5" fmla="*/ 2147483647 h 1872"/>
              <a:gd name="T6" fmla="*/ 2147483647 w 400"/>
              <a:gd name="T7" fmla="*/ 2147483647 h 1872"/>
              <a:gd name="T8" fmla="*/ 0 60000 65536"/>
              <a:gd name="T9" fmla="*/ 0 60000 65536"/>
              <a:gd name="T10" fmla="*/ 0 60000 65536"/>
              <a:gd name="T11" fmla="*/ 0 60000 65536"/>
              <a:gd name="T12" fmla="*/ 0 w 400"/>
              <a:gd name="T13" fmla="*/ 0 h 1872"/>
              <a:gd name="T14" fmla="*/ 400 w 400"/>
              <a:gd name="T15" fmla="*/ 1872 h 18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0" h="1872">
                <a:moveTo>
                  <a:pt x="8" y="0"/>
                </a:moveTo>
                <a:cubicBezTo>
                  <a:pt x="4" y="168"/>
                  <a:pt x="0" y="336"/>
                  <a:pt x="56" y="432"/>
                </a:cubicBezTo>
                <a:cubicBezTo>
                  <a:pt x="112" y="528"/>
                  <a:pt x="288" y="336"/>
                  <a:pt x="344" y="576"/>
                </a:cubicBezTo>
                <a:cubicBezTo>
                  <a:pt x="400" y="816"/>
                  <a:pt x="384" y="1656"/>
                  <a:pt x="392" y="1872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8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8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8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8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8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8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8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8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8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8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8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8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88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88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8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8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8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8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8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8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  <p:bldP spid="88077" grpId="0" animBg="1"/>
      <p:bldP spid="88078" grpId="0"/>
      <p:bldP spid="88123" grpId="0" animBg="1"/>
      <p:bldP spid="88123" grpId="1" animBg="1"/>
      <p:bldP spid="88124" grpId="0" animBg="1"/>
      <p:bldP spid="88124" grpId="1" animBg="1"/>
      <p:bldP spid="88125" grpId="0" animBg="1"/>
      <p:bldP spid="88125" grpId="1" animBg="1"/>
      <p:bldP spid="88126" grpId="0" animBg="1"/>
      <p:bldP spid="88126" grpId="1" animBg="1"/>
      <p:bldP spid="88127" grpId="0" animBg="1"/>
      <p:bldP spid="88127" grpId="1" animBg="1"/>
      <p:bldP spid="88128" grpId="0" animBg="1"/>
      <p:bldP spid="88128" grpId="1" animBg="1"/>
      <p:bldP spid="88129" grpId="0" animBg="1"/>
      <p:bldP spid="88129" grpId="1" animBg="1"/>
      <p:bldP spid="88130" grpId="0" animBg="1"/>
      <p:bldP spid="88130" grpId="1" animBg="1"/>
      <p:bldP spid="88140" grpId="0" animBg="1"/>
      <p:bldP spid="88140" grpId="1" animBg="1"/>
      <p:bldP spid="88144" grpId="0" animBg="1"/>
      <p:bldP spid="8814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Logic Synthesis Problem</a:t>
            </a:r>
          </a:p>
        </p:txBody>
      </p:sp>
      <p:graphicFrame>
        <p:nvGraphicFramePr>
          <p:cNvPr id="174091" name="Object 11"/>
          <p:cNvGraphicFramePr>
            <a:graphicFrameLocks noGrp="1" noChangeAspect="1"/>
          </p:cNvGraphicFramePr>
          <p:nvPr>
            <p:ph sz="half" idx="1"/>
          </p:nvPr>
        </p:nvGraphicFramePr>
        <p:xfrm>
          <a:off x="2414588" y="2438400"/>
          <a:ext cx="3605212" cy="359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14" name="Visio" r:id="rId3" imgW="1495425" imgH="1492758" progId="Visio.Drawing.11">
                  <p:embed/>
                </p:oleObj>
              </mc:Choice>
              <mc:Fallback>
                <p:oleObj name="Visio" r:id="rId3" imgW="1495425" imgH="1492758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588" y="2438400"/>
                        <a:ext cx="3605212" cy="359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698500" y="1676400"/>
            <a:ext cx="7759700" cy="48768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charset="0"/>
            </a:endParaRP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762000" y="17526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6600"/>
                </a:solidFill>
                <a:latin typeface="Times New Roman" charset="0"/>
              </a:rPr>
              <a:t>Example:</a:t>
            </a:r>
            <a:r>
              <a:rPr lang="en-US" sz="2400" b="1">
                <a:latin typeface="Times New Roman" charset="0"/>
              </a:rPr>
              <a:t>  </a:t>
            </a:r>
            <a:r>
              <a:rPr lang="en-US" sz="2400" b="1" i="1">
                <a:latin typeface="Times New Roman" charset="0"/>
              </a:rPr>
              <a:t>f</a:t>
            </a:r>
            <a:r>
              <a:rPr lang="en-US" sz="2400" b="1" i="1" baseline="-25000">
                <a:latin typeface="Times New Roman" charset="0"/>
              </a:rPr>
              <a:t>T</a:t>
            </a:r>
            <a:r>
              <a:rPr lang="en-US" sz="2400" b="1" i="1">
                <a:latin typeface="Times New Roman" charset="0"/>
              </a:rPr>
              <a:t> </a:t>
            </a:r>
            <a:r>
              <a:rPr lang="en-US" sz="2400" b="1">
                <a:latin typeface="Times New Roman" charset="0"/>
              </a:rPr>
              <a:t>= 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2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3</a:t>
            </a:r>
            <a:r>
              <a:rPr lang="en-US" sz="2400" b="1">
                <a:latin typeface="Times New Roman" charset="0"/>
              </a:rPr>
              <a:t>+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4</a:t>
            </a:r>
            <a:r>
              <a:rPr lang="en-US" sz="2400" b="1" i="1">
                <a:latin typeface="Times New Roman" charset="0"/>
              </a:rPr>
              <a:t>+x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5</a:t>
            </a:r>
          </a:p>
        </p:txBody>
      </p:sp>
      <p:sp>
        <p:nvSpPr>
          <p:cNvPr id="174092" name="Line 12"/>
          <p:cNvSpPr>
            <a:spLocks noChangeShapeType="1"/>
          </p:cNvSpPr>
          <p:nvPr/>
        </p:nvSpPr>
        <p:spPr bwMode="auto">
          <a:xfrm>
            <a:off x="3505200" y="2362200"/>
            <a:ext cx="0" cy="3733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093" name="Line 13"/>
          <p:cNvSpPr>
            <a:spLocks noChangeShapeType="1"/>
          </p:cNvSpPr>
          <p:nvPr/>
        </p:nvSpPr>
        <p:spPr bwMode="auto">
          <a:xfrm>
            <a:off x="4419600" y="2362200"/>
            <a:ext cx="0" cy="3733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094" name="Line 14"/>
          <p:cNvSpPr>
            <a:spLocks noChangeShapeType="1"/>
          </p:cNvSpPr>
          <p:nvPr/>
        </p:nvSpPr>
        <p:spPr bwMode="auto">
          <a:xfrm>
            <a:off x="5334000" y="2362200"/>
            <a:ext cx="0" cy="3733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095" name="Freeform 15"/>
          <p:cNvSpPr>
            <a:spLocks/>
          </p:cNvSpPr>
          <p:nvPr/>
        </p:nvSpPr>
        <p:spPr bwMode="auto">
          <a:xfrm rot="-5400000">
            <a:off x="2574925" y="3743325"/>
            <a:ext cx="3733800" cy="1022350"/>
          </a:xfrm>
          <a:custGeom>
            <a:avLst/>
            <a:gdLst>
              <a:gd name="T0" fmla="*/ 0 w 2256"/>
              <a:gd name="T1" fmla="*/ 2147483647 h 520"/>
              <a:gd name="T2" fmla="*/ 2147483647 w 2256"/>
              <a:gd name="T3" fmla="*/ 2147483647 h 520"/>
              <a:gd name="T4" fmla="*/ 2147483647 w 2256"/>
              <a:gd name="T5" fmla="*/ 2147483647 h 520"/>
              <a:gd name="T6" fmla="*/ 2147483647 w 2256"/>
              <a:gd name="T7" fmla="*/ 2147483647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0"/>
              <a:gd name="T14" fmla="*/ 2256 w 2256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0">
                <a:moveTo>
                  <a:pt x="0" y="24"/>
                </a:moveTo>
                <a:cubicBezTo>
                  <a:pt x="392" y="12"/>
                  <a:pt x="784" y="0"/>
                  <a:pt x="960" y="72"/>
                </a:cubicBezTo>
                <a:cubicBezTo>
                  <a:pt x="1136" y="144"/>
                  <a:pt x="840" y="392"/>
                  <a:pt x="1056" y="456"/>
                </a:cubicBezTo>
                <a:cubicBezTo>
                  <a:pt x="1272" y="520"/>
                  <a:pt x="2056" y="456"/>
                  <a:pt x="2256" y="456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096" name="Text Box 16"/>
          <p:cNvSpPr txBox="1">
            <a:spLocks noChangeArrowheads="1"/>
          </p:cNvSpPr>
          <p:nvPr/>
        </p:nvSpPr>
        <p:spPr bwMode="auto">
          <a:xfrm>
            <a:off x="2438400" y="6176963"/>
            <a:ext cx="3962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9 TOP-TO-BOTTOM PATHS!</a:t>
            </a:r>
            <a:endParaRPr lang="en-US" sz="2200" b="1" baseline="-250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101" name="Object 21"/>
          <p:cNvGraphicFramePr>
            <a:graphicFrameLocks noGrp="1" noChangeAspect="1"/>
          </p:cNvGraphicFramePr>
          <p:nvPr>
            <p:ph sz="half" idx="2"/>
          </p:nvPr>
        </p:nvGraphicFramePr>
        <p:xfrm>
          <a:off x="3581400" y="3375025"/>
          <a:ext cx="1501775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15" name="Visio" r:id="rId5" imgW="1099185" imgH="1099185" progId="Visio.Drawing.11">
                  <p:embed/>
                </p:oleObj>
              </mc:Choice>
              <mc:Fallback>
                <p:oleObj name="Visio" r:id="rId5" imgW="1099185" imgH="1099185" progId="Visio.Drawing.11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375025"/>
                        <a:ext cx="1501775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 animBg="1"/>
      <p:bldP spid="174086" grpId="0"/>
      <p:bldP spid="174092" grpId="0" animBg="1"/>
      <p:bldP spid="174092" grpId="1" animBg="1"/>
      <p:bldP spid="174093" grpId="0" animBg="1"/>
      <p:bldP spid="174093" grpId="1" animBg="1"/>
      <p:bldP spid="174094" grpId="0" animBg="1"/>
      <p:bldP spid="174094" grpId="1" animBg="1"/>
      <p:bldP spid="174095" grpId="0" animBg="1"/>
      <p:bldP spid="174095" grpId="1" animBg="1"/>
      <p:bldP spid="17409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Synthesis Method 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152400" y="1676400"/>
            <a:ext cx="8839200" cy="48768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charset="0"/>
            </a:endParaRPr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152400" y="17526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6600"/>
                </a:solidFill>
                <a:latin typeface="Times New Roman" charset="0"/>
              </a:rPr>
              <a:t>Example:</a:t>
            </a:r>
            <a:r>
              <a:rPr lang="en-US" sz="2400" b="1">
                <a:latin typeface="Times New Roman" charset="0"/>
              </a:rPr>
              <a:t>  </a:t>
            </a:r>
            <a:r>
              <a:rPr lang="en-US" sz="2400" b="1" i="1">
                <a:latin typeface="Times New Roman" charset="0"/>
              </a:rPr>
              <a:t>f</a:t>
            </a:r>
            <a:r>
              <a:rPr lang="en-US" sz="2400" b="1" i="1" baseline="-25000">
                <a:latin typeface="Times New Roman" charset="0"/>
              </a:rPr>
              <a:t>T</a:t>
            </a:r>
            <a:r>
              <a:rPr lang="en-US" sz="2400" b="1" i="1">
                <a:latin typeface="Times New Roman" charset="0"/>
              </a:rPr>
              <a:t> </a:t>
            </a:r>
            <a:r>
              <a:rPr lang="en-US" sz="2400" b="1">
                <a:latin typeface="Times New Roman" charset="0"/>
              </a:rPr>
              <a:t>= 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2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3</a:t>
            </a:r>
            <a:r>
              <a:rPr lang="en-US" sz="2400" b="1">
                <a:latin typeface="Times New Roman" charset="0"/>
              </a:rPr>
              <a:t>+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4</a:t>
            </a:r>
            <a:r>
              <a:rPr lang="en-US" sz="2400" b="1" i="1">
                <a:latin typeface="Times New Roman" charset="0"/>
              </a:rPr>
              <a:t>+x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5</a:t>
            </a:r>
          </a:p>
        </p:txBody>
      </p:sp>
      <p:sp>
        <p:nvSpPr>
          <p:cNvPr id="195592" name="Line 8"/>
          <p:cNvSpPr>
            <a:spLocks noChangeShapeType="1"/>
          </p:cNvSpPr>
          <p:nvPr/>
        </p:nvSpPr>
        <p:spPr bwMode="auto">
          <a:xfrm>
            <a:off x="4876800" y="1676400"/>
            <a:ext cx="0" cy="4876800"/>
          </a:xfrm>
          <a:prstGeom prst="line">
            <a:avLst/>
          </a:prstGeom>
          <a:noFill/>
          <a:ln w="28575">
            <a:solidFill>
              <a:srgbClr val="0066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95606" name="Object 2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181600" y="2641600"/>
          <a:ext cx="362267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70" name="Visio" r:id="rId3" imgW="1556004" imgH="1603629" progId="Visio.Drawing.11">
                  <p:embed/>
                </p:oleObj>
              </mc:Choice>
              <mc:Fallback>
                <p:oleObj name="Visio" r:id="rId3" imgW="1556004" imgH="1603629" progId="Visio.Drawing.11">
                  <p:embed/>
                  <p:pic>
                    <p:nvPicPr>
                      <p:cNvPr id="0" name="Object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641600"/>
                        <a:ext cx="3622675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01" name="Object 17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181600" y="2641600"/>
          <a:ext cx="3625850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71" name="Visio" r:id="rId5" imgW="1556004" imgH="1603629" progId="Visio.Drawing.11">
                  <p:embed/>
                </p:oleObj>
              </mc:Choice>
              <mc:Fallback>
                <p:oleObj name="Visio" r:id="rId5" imgW="1556004" imgH="1603629" progId="Visio.Drawing.11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641600"/>
                        <a:ext cx="3625850" cy="373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608" name="Rectangle 24"/>
          <p:cNvSpPr>
            <a:spLocks noChangeArrowheads="1"/>
          </p:cNvSpPr>
          <p:nvPr/>
        </p:nvSpPr>
        <p:spPr bwMode="auto">
          <a:xfrm>
            <a:off x="4953000" y="1752600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400" b="1" i="1">
                <a:latin typeface="Times New Roman" charset="0"/>
              </a:rPr>
              <a:t>f</a:t>
            </a:r>
            <a:r>
              <a:rPr lang="en-US" sz="2400" b="1" i="1" baseline="-25000">
                <a:latin typeface="Times New Roman" charset="0"/>
              </a:rPr>
              <a:t>T</a:t>
            </a:r>
            <a:r>
              <a:rPr lang="en-US" sz="2400" b="1" i="1" baseline="30000">
                <a:latin typeface="Times New Roman" charset="0"/>
              </a:rPr>
              <a:t>D</a:t>
            </a:r>
            <a:r>
              <a:rPr lang="en-US" sz="2400" b="1" i="1">
                <a:latin typeface="Times New Roman" charset="0"/>
              </a:rPr>
              <a:t> </a:t>
            </a:r>
            <a:r>
              <a:rPr lang="en-US" sz="2400" b="1">
                <a:latin typeface="Times New Roman" charset="0"/>
              </a:rPr>
              <a:t>= (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>
                <a:latin typeface="Times New Roman" charset="0"/>
              </a:rPr>
              <a:t>+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2</a:t>
            </a:r>
            <a:r>
              <a:rPr lang="en-US" sz="2400" b="1">
                <a:latin typeface="Times New Roman" charset="0"/>
              </a:rPr>
              <a:t>+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3</a:t>
            </a:r>
            <a:r>
              <a:rPr lang="en-US" sz="2400" b="1">
                <a:latin typeface="Times New Roman" charset="0"/>
              </a:rPr>
              <a:t>)(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>
                <a:latin typeface="Times New Roman" charset="0"/>
              </a:rPr>
              <a:t>+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4</a:t>
            </a:r>
            <a:r>
              <a:rPr lang="en-US" sz="2400" b="1">
                <a:latin typeface="Times New Roman" charset="0"/>
              </a:rPr>
              <a:t>)(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>
                <a:latin typeface="Times New Roman" charset="0"/>
              </a:rPr>
              <a:t>+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5</a:t>
            </a:r>
            <a:r>
              <a:rPr lang="en-US" sz="2400" b="1">
                <a:latin typeface="Times New Roman" charset="0"/>
              </a:rPr>
              <a:t>)</a:t>
            </a:r>
          </a:p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400" b="1" i="1">
                <a:latin typeface="Times New Roman" charset="0"/>
              </a:rPr>
              <a:t>f</a:t>
            </a:r>
            <a:r>
              <a:rPr lang="en-US" sz="2400" b="1" i="1" baseline="-25000">
                <a:latin typeface="Times New Roman" charset="0"/>
              </a:rPr>
              <a:t>T</a:t>
            </a:r>
            <a:r>
              <a:rPr lang="en-US" sz="2400" b="1" i="1" baseline="30000">
                <a:latin typeface="Times New Roman" charset="0"/>
              </a:rPr>
              <a:t>D</a:t>
            </a:r>
            <a:r>
              <a:rPr lang="en-US" sz="2400" b="1" i="1">
                <a:latin typeface="Times New Roman" charset="0"/>
              </a:rPr>
              <a:t> </a:t>
            </a:r>
            <a:r>
              <a:rPr lang="en-US" sz="2400" b="1">
                <a:latin typeface="Times New Roman" charset="0"/>
              </a:rPr>
              <a:t>= 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1 </a:t>
            </a:r>
            <a:r>
              <a:rPr lang="en-US" sz="2400" b="1">
                <a:latin typeface="Times New Roman" charset="0"/>
              </a:rPr>
              <a:t>+ 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2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4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5 </a:t>
            </a:r>
            <a:r>
              <a:rPr lang="en-US" sz="2400" b="1">
                <a:latin typeface="Times New Roman" charset="0"/>
              </a:rPr>
              <a:t>+ x</a:t>
            </a:r>
            <a:r>
              <a:rPr lang="en-US" sz="2400" b="1" baseline="-25000">
                <a:latin typeface="Times New Roman" charset="0"/>
              </a:rPr>
              <a:t>3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4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5</a:t>
            </a:r>
            <a:endParaRPr lang="en-US" sz="2400" baseline="-25000">
              <a:latin typeface="Times New Roman" charset="0"/>
            </a:endParaRPr>
          </a:p>
        </p:txBody>
      </p:sp>
      <p:graphicFrame>
        <p:nvGraphicFramePr>
          <p:cNvPr id="19558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181600" y="2651125"/>
          <a:ext cx="3624263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72" name="Visio" r:id="rId7" imgW="1556004" imgH="1603629" progId="Visio.Drawing.11">
                  <p:embed/>
                </p:oleObj>
              </mc:Choice>
              <mc:Fallback>
                <p:oleObj name="Visio" r:id="rId7" imgW="1556004" imgH="1603629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651125"/>
                        <a:ext cx="3624263" cy="373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595" name="Oval 11"/>
          <p:cNvSpPr>
            <a:spLocks noChangeArrowheads="1"/>
          </p:cNvSpPr>
          <p:nvPr/>
        </p:nvSpPr>
        <p:spPr bwMode="auto">
          <a:xfrm>
            <a:off x="7162800" y="4762500"/>
            <a:ext cx="533400" cy="533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95596" name="Oval 12"/>
          <p:cNvSpPr>
            <a:spLocks noChangeArrowheads="1"/>
          </p:cNvSpPr>
          <p:nvPr/>
        </p:nvSpPr>
        <p:spPr bwMode="auto">
          <a:xfrm>
            <a:off x="7162800" y="3086100"/>
            <a:ext cx="533400" cy="6096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95597" name="Oval 13"/>
          <p:cNvSpPr>
            <a:spLocks noChangeArrowheads="1"/>
          </p:cNvSpPr>
          <p:nvPr/>
        </p:nvSpPr>
        <p:spPr bwMode="auto">
          <a:xfrm>
            <a:off x="5130800" y="4724400"/>
            <a:ext cx="990600" cy="533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95609" name="Rectangle 25"/>
          <p:cNvSpPr>
            <a:spLocks noChangeArrowheads="1"/>
          </p:cNvSpPr>
          <p:nvPr/>
        </p:nvSpPr>
        <p:spPr bwMode="auto">
          <a:xfrm>
            <a:off x="152400" y="2374900"/>
            <a:ext cx="4648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Start with </a:t>
            </a:r>
            <a:r>
              <a:rPr lang="en-US" sz="2600" b="1" i="1" dirty="0" err="1">
                <a:latin typeface="Times New Roman" charset="0"/>
              </a:rPr>
              <a:t>f</a:t>
            </a:r>
            <a:r>
              <a:rPr lang="en-US" sz="2600" b="1" i="1" baseline="-25000" dirty="0" err="1">
                <a:latin typeface="Times New Roman" charset="0"/>
              </a:rPr>
              <a:t>T</a:t>
            </a:r>
            <a:r>
              <a:rPr lang="en-US" sz="2600" i="1" baseline="-25000" dirty="0">
                <a:latin typeface="Times New Roman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</a:t>
            </a:r>
            <a:r>
              <a:rPr lang="en-US" sz="2600" i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its dual. </a:t>
            </a:r>
          </a:p>
          <a:p>
            <a:pPr marL="292100" indent="-29210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Assign each product of  </a:t>
            </a:r>
            <a:r>
              <a:rPr lang="en-US" sz="2600" b="1" i="1" dirty="0" err="1">
                <a:latin typeface="Times New Roman" charset="0"/>
              </a:rPr>
              <a:t>f</a:t>
            </a:r>
            <a:r>
              <a:rPr lang="en-US" sz="2600" b="1" i="1" baseline="-25000" dirty="0" err="1">
                <a:latin typeface="Times New Roman" charset="0"/>
              </a:rPr>
              <a:t>T</a:t>
            </a:r>
            <a:r>
              <a:rPr lang="en-US" sz="2400" baseline="-25000" dirty="0"/>
              <a:t> </a:t>
            </a:r>
            <a:r>
              <a:rPr lang="en-US" sz="2400" dirty="0"/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a column. </a:t>
            </a:r>
          </a:p>
          <a:p>
            <a:pPr marL="292100" indent="-29210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Assign each product of  </a:t>
            </a:r>
            <a:r>
              <a:rPr lang="en-US" sz="2600" b="1" i="1" dirty="0" err="1">
                <a:latin typeface="Times New Roman" charset="0"/>
              </a:rPr>
              <a:t>f</a:t>
            </a:r>
            <a:r>
              <a:rPr lang="en-US" sz="2600" b="1" i="1" baseline="-25000" dirty="0" err="1">
                <a:latin typeface="Times New Roman" charset="0"/>
              </a:rPr>
              <a:t>T</a:t>
            </a:r>
            <a:r>
              <a:rPr lang="en-US" sz="2600" b="1" i="1" baseline="-25000" dirty="0">
                <a:latin typeface="Times New Roman" charset="0"/>
              </a:rPr>
              <a:t> </a:t>
            </a:r>
            <a:r>
              <a:rPr lang="en-US" sz="2600" b="1" i="1" baseline="30000" dirty="0">
                <a:latin typeface="Times New Roman" charset="0"/>
              </a:rPr>
              <a:t>D</a:t>
            </a:r>
            <a:r>
              <a:rPr lang="en-US" sz="2400" dirty="0"/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a row. </a:t>
            </a:r>
          </a:p>
          <a:p>
            <a:pPr marL="292100" indent="-29210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Compute an intersection set for each site.</a:t>
            </a:r>
          </a:p>
          <a:p>
            <a:pPr marL="292100" indent="-29210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Arbitrarily select a literal from an intersection set and assign it to the corresponding site.</a:t>
            </a:r>
          </a:p>
        </p:txBody>
      </p:sp>
      <p:graphicFrame>
        <p:nvGraphicFramePr>
          <p:cNvPr id="195611" name="Object 2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858000" y="4495800"/>
          <a:ext cx="109855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73" name="Visio" r:id="rId9" imgW="1099185" imgH="1099185" progId="Visio.Drawing.11">
                  <p:embed/>
                </p:oleObj>
              </mc:Choice>
              <mc:Fallback>
                <p:oleObj name="Visio" r:id="rId9" imgW="1099185" imgH="1099185" progId="Visio.Drawing.11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495800"/>
                        <a:ext cx="109855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9" grpId="0" animBg="1"/>
      <p:bldP spid="195590" grpId="0"/>
      <p:bldP spid="195592" grpId="0" animBg="1"/>
      <p:bldP spid="195608" grpId="0" build="allAtOnce"/>
      <p:bldP spid="195595" grpId="0" animBg="1"/>
      <p:bldP spid="195596" grpId="0" animBg="1"/>
      <p:bldP spid="195597" grpId="0" animBg="1"/>
      <p:bldP spid="19560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39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006600" y="2524125"/>
          <a:ext cx="4775200" cy="402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94" name="Visio" r:id="rId3" imgW="2801112" imgH="2362200" progId="Visio.Drawing.11">
                  <p:embed/>
                </p:oleObj>
              </mc:Choice>
              <mc:Fallback>
                <p:oleObj name="Visio" r:id="rId3" imgW="2801112" imgH="236220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2524125"/>
                        <a:ext cx="4775200" cy="402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32" name="Object 4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318000" y="4889500"/>
          <a:ext cx="83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95" name="Visio" r:id="rId5" imgW="542925" imgH="542925" progId="Visio.Drawing.11">
                  <p:embed/>
                </p:oleObj>
              </mc:Choice>
              <mc:Fallback>
                <p:oleObj name="Visio" r:id="rId5" imgW="542925" imgH="542925" progId="Visio.Drawing.11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4889500"/>
                        <a:ext cx="838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08" name="Oval 16"/>
          <p:cNvSpPr>
            <a:spLocks noChangeArrowheads="1"/>
          </p:cNvSpPr>
          <p:nvPr/>
        </p:nvSpPr>
        <p:spPr bwMode="auto">
          <a:xfrm>
            <a:off x="4330700" y="4889500"/>
            <a:ext cx="800100" cy="838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922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Synthesis Method</a:t>
            </a:r>
          </a:p>
        </p:txBody>
      </p:sp>
      <p:graphicFrame>
        <p:nvGraphicFramePr>
          <p:cNvPr id="187404" name="Object 1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9600" y="1600200"/>
          <a:ext cx="61690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96" name="Visio" r:id="rId7" imgW="2740914" imgH="222504" progId="Visio.Drawing.11">
                  <p:embed/>
                </p:oleObj>
              </mc:Choice>
              <mc:Fallback>
                <p:oleObj name="Visio" r:id="rId7" imgW="2740914" imgH="222504" progId="Visio.Drawing.11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616902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06" name="Object 1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057400" y="2024063"/>
          <a:ext cx="43434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97" name="Visio" r:id="rId9" imgW="1932432" imgH="234315" progId="Visio.Drawing.11">
                  <p:embed/>
                </p:oleObj>
              </mc:Choice>
              <mc:Fallback>
                <p:oleObj name="Visio" r:id="rId9" imgW="1932432" imgH="234315" progId="Visio.Drawing.11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024063"/>
                        <a:ext cx="43434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609600" y="1676400"/>
            <a:ext cx="7924800" cy="495300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6600"/>
              </a:solidFill>
              <a:latin typeface="Times New Roman" charset="0"/>
            </a:endParaRPr>
          </a:p>
        </p:txBody>
      </p:sp>
      <p:sp>
        <p:nvSpPr>
          <p:cNvPr id="187409" name="Oval 17"/>
          <p:cNvSpPr>
            <a:spLocks noChangeArrowheads="1"/>
          </p:cNvSpPr>
          <p:nvPr/>
        </p:nvSpPr>
        <p:spPr bwMode="auto">
          <a:xfrm>
            <a:off x="4483100" y="2603500"/>
            <a:ext cx="533400" cy="685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87410" name="Oval 18"/>
          <p:cNvSpPr>
            <a:spLocks noChangeArrowheads="1"/>
          </p:cNvSpPr>
          <p:nvPr/>
        </p:nvSpPr>
        <p:spPr bwMode="auto">
          <a:xfrm>
            <a:off x="1866900" y="5041900"/>
            <a:ext cx="838200" cy="533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87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8" grpId="0" animBg="1"/>
      <p:bldP spid="187396" grpId="0" animBg="1"/>
      <p:bldP spid="187409" grpId="0" animBg="1"/>
      <p:bldP spid="1874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9" name="Object 19"/>
          <p:cNvGraphicFramePr>
            <a:graphicFrameLocks noChangeAspect="1"/>
          </p:cNvGraphicFramePr>
          <p:nvPr/>
        </p:nvGraphicFramePr>
        <p:xfrm>
          <a:off x="2057400" y="3429000"/>
          <a:ext cx="3648075" cy="308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52" name="Visio" r:id="rId3" imgW="2421255" imgH="2046732" progId="Visio.Drawing.11">
                  <p:embed/>
                </p:oleObj>
              </mc:Choice>
              <mc:Fallback>
                <p:oleObj name="Visio" r:id="rId3" imgW="2421255" imgH="2046732" progId="Visio.Drawing.11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429000"/>
                        <a:ext cx="3648075" cy="308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700" dirty="0" smtClean="0">
                <a:solidFill>
                  <a:schemeClr val="tx1"/>
                </a:solidFill>
                <a:latin typeface="Arial" charset="0"/>
              </a:rPr>
              <a:t>Math Behind the Method – Theorem 1</a:t>
            </a:r>
          </a:p>
        </p:txBody>
      </p:sp>
      <p:sp>
        <p:nvSpPr>
          <p:cNvPr id="219147" name="Rectangle 11"/>
          <p:cNvSpPr>
            <a:spLocks noChangeArrowheads="1"/>
          </p:cNvSpPr>
          <p:nvPr/>
        </p:nvSpPr>
        <p:spPr bwMode="auto">
          <a:xfrm>
            <a:off x="457200" y="1600200"/>
            <a:ext cx="8305800" cy="11430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>
                <a:solidFill>
                  <a:srgbClr val="0000AC"/>
                </a:solidFill>
                <a:latin typeface="Times New Roman" charset="0"/>
                <a:cs typeface="Arial" charset="0"/>
              </a:rPr>
              <a:t>Theorem 1</a:t>
            </a:r>
            <a:r>
              <a:rPr lang="en-US" sz="2100" b="1" dirty="0">
                <a:solidFill>
                  <a:srgbClr val="0000AC"/>
                </a:solidFill>
                <a:latin typeface="Times New Roman" charset="0"/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(</a:t>
            </a:r>
            <a:r>
              <a:rPr lang="en-US" sz="2100" i="1" dirty="0" err="1">
                <a:solidFill>
                  <a:srgbClr val="0000AC"/>
                </a:solidFill>
                <a:latin typeface="Times New Roman" charset="0"/>
                <a:cs typeface="Arial" charset="0"/>
              </a:rPr>
              <a:t>Altun</a:t>
            </a:r>
            <a:r>
              <a:rPr lang="en-US" sz="2100" i="1" dirty="0">
                <a:solidFill>
                  <a:srgbClr val="0000AC"/>
                </a:solidFill>
                <a:latin typeface="Times New Roman" charset="0"/>
                <a:cs typeface="Arial" charset="0"/>
              </a:rPr>
              <a:t> and Riedel</a:t>
            </a:r>
            <a:r>
              <a:rPr lang="en-US" sz="21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, 2010):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300" b="1" i="1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300" b="1" i="1" baseline="-25000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300" b="1" i="1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300" b="1" i="1" baseline="-25000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300" b="1" i="1" baseline="30000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 are implemented as subsets of all top-to-bottom and left-to-right paths, respectively, then</a:t>
            </a:r>
            <a:r>
              <a:rPr lang="en-US" sz="10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300" b="1" i="1" baseline="-25000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3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3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300" b="1" i="1" baseline="-25000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300" b="1" i="1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300" b="1" i="1" baseline="-25000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300" b="1" i="1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300" b="1" i="1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300" b="1" i="1" baseline="-25000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300" b="1" i="1" baseline="30000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300" b="1" i="1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95300" y="2819400"/>
            <a:ext cx="8229600" cy="381000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6600"/>
              </a:solidFill>
              <a:latin typeface="Times New Roman" charset="0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3186113" y="3887788"/>
            <a:ext cx="14287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3795713" y="3875088"/>
            <a:ext cx="14287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>
            <a:off x="4343400" y="3875088"/>
            <a:ext cx="11113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>
            <a:off x="4953000" y="3862388"/>
            <a:ext cx="11113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5562600" y="3875088"/>
            <a:ext cx="1588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2514600" y="4267200"/>
            <a:ext cx="3290888" cy="0"/>
          </a:xfrm>
          <a:prstGeom prst="line">
            <a:avLst/>
          </a:prstGeom>
          <a:noFill/>
          <a:ln w="28575">
            <a:solidFill>
              <a:srgbClr val="0000A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2514600" y="4800600"/>
            <a:ext cx="3290888" cy="0"/>
          </a:xfrm>
          <a:prstGeom prst="line">
            <a:avLst/>
          </a:prstGeom>
          <a:noFill/>
          <a:ln w="28575">
            <a:solidFill>
              <a:srgbClr val="0000A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2514600" y="5484813"/>
            <a:ext cx="3290888" cy="0"/>
          </a:xfrm>
          <a:prstGeom prst="line">
            <a:avLst/>
          </a:prstGeom>
          <a:noFill/>
          <a:ln w="28575">
            <a:solidFill>
              <a:srgbClr val="0000A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>
            <a:off x="2514600" y="6019800"/>
            <a:ext cx="3290888" cy="0"/>
          </a:xfrm>
          <a:prstGeom prst="line">
            <a:avLst/>
          </a:prstGeom>
          <a:noFill/>
          <a:ln w="28575">
            <a:solidFill>
              <a:srgbClr val="0000A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7" name="Object 22"/>
          <p:cNvGraphicFramePr>
            <a:graphicFrameLocks noChangeAspect="1"/>
          </p:cNvGraphicFramePr>
          <p:nvPr/>
        </p:nvGraphicFramePr>
        <p:xfrm>
          <a:off x="1752600" y="2971800"/>
          <a:ext cx="464820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53" name="Visio" r:id="rId5" imgW="2095500" imgH="282321" progId="Visio.Drawing.11">
                  <p:embed/>
                </p:oleObj>
              </mc:Choice>
              <mc:Fallback>
                <p:oleObj name="Visio" r:id="rId5" imgW="2095500" imgH="282321" progId="Visio.Drawing.11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971800"/>
                        <a:ext cx="4648200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3"/>
          <p:cNvGraphicFramePr>
            <a:graphicFrameLocks noChangeAspect="1"/>
          </p:cNvGraphicFramePr>
          <p:nvPr/>
        </p:nvGraphicFramePr>
        <p:xfrm>
          <a:off x="533400" y="2705100"/>
          <a:ext cx="6096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54" name="Visio" r:id="rId7" imgW="2740914" imgH="222504" progId="Visio.Drawing.11">
                  <p:embed/>
                </p:oleObj>
              </mc:Choice>
              <mc:Fallback>
                <p:oleObj name="Visio" r:id="rId7" imgW="2740914" imgH="222504" progId="Visio.Drawing.11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05100"/>
                        <a:ext cx="6096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7" grpId="0" build="p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138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752600" y="1854200"/>
          <a:ext cx="4572000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10" name="Visio" r:id="rId3" imgW="2801112" imgH="2362200" progId="Visio.Drawing.11">
                  <p:embed/>
                </p:oleObj>
              </mc:Choice>
              <mc:Fallback>
                <p:oleObj name="Visio" r:id="rId3" imgW="2801112" imgH="236220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854200"/>
                        <a:ext cx="4572000" cy="385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700" dirty="0" smtClean="0">
                <a:solidFill>
                  <a:schemeClr val="tx1"/>
                </a:solidFill>
                <a:latin typeface="Arial" charset="0"/>
              </a:rPr>
              <a:t>Math Behind the Method – Theorem 1</a:t>
            </a:r>
          </a:p>
        </p:txBody>
      </p:sp>
      <p:graphicFrame>
        <p:nvGraphicFramePr>
          <p:cNvPr id="21914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9600" y="1524000"/>
          <a:ext cx="61690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11" name="Visio" r:id="rId5" imgW="2740914" imgH="222504" progId="Visio.Drawing.11">
                  <p:embed/>
                </p:oleObj>
              </mc:Choice>
              <mc:Fallback>
                <p:oleObj name="Visio" r:id="rId5" imgW="2740914" imgH="222504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616902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609600" y="1638300"/>
            <a:ext cx="7924800" cy="411480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6600"/>
              </a:solidFill>
              <a:latin typeface="Times New Roman" charset="0"/>
            </a:endParaRPr>
          </a:p>
        </p:txBody>
      </p:sp>
      <p:sp>
        <p:nvSpPr>
          <p:cNvPr id="219142" name="Line 6"/>
          <p:cNvSpPr>
            <a:spLocks noChangeShapeType="1"/>
          </p:cNvSpPr>
          <p:nvPr/>
        </p:nvSpPr>
        <p:spPr bwMode="auto">
          <a:xfrm>
            <a:off x="2997200" y="2540000"/>
            <a:ext cx="14288" cy="3175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143" name="Line 7"/>
          <p:cNvSpPr>
            <a:spLocks noChangeShapeType="1"/>
          </p:cNvSpPr>
          <p:nvPr/>
        </p:nvSpPr>
        <p:spPr bwMode="auto">
          <a:xfrm>
            <a:off x="3759200" y="2527300"/>
            <a:ext cx="14288" cy="31877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144" name="Line 8"/>
          <p:cNvSpPr>
            <a:spLocks noChangeShapeType="1"/>
          </p:cNvSpPr>
          <p:nvPr/>
        </p:nvSpPr>
        <p:spPr bwMode="auto">
          <a:xfrm flipH="1">
            <a:off x="4521200" y="2527300"/>
            <a:ext cx="11113" cy="31877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145" name="Line 9"/>
          <p:cNvSpPr>
            <a:spLocks noChangeShapeType="1"/>
          </p:cNvSpPr>
          <p:nvPr/>
        </p:nvSpPr>
        <p:spPr bwMode="auto">
          <a:xfrm flipH="1">
            <a:off x="5283200" y="2514600"/>
            <a:ext cx="11113" cy="3200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146" name="Line 10"/>
          <p:cNvSpPr>
            <a:spLocks noChangeShapeType="1"/>
          </p:cNvSpPr>
          <p:nvPr/>
        </p:nvSpPr>
        <p:spPr bwMode="auto">
          <a:xfrm>
            <a:off x="6081713" y="2527300"/>
            <a:ext cx="1587" cy="31877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147" name="Rectangle 11"/>
          <p:cNvSpPr>
            <a:spLocks noChangeArrowheads="1"/>
          </p:cNvSpPr>
          <p:nvPr/>
        </p:nvSpPr>
        <p:spPr bwMode="auto">
          <a:xfrm>
            <a:off x="914400" y="5803900"/>
            <a:ext cx="7467600" cy="838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600" b="1" dirty="0">
                <a:solidFill>
                  <a:srgbClr val="0000AC"/>
                </a:solidFill>
                <a:latin typeface="Times New Roman" charset="0"/>
              </a:rPr>
              <a:t>Theorem 1 </a:t>
            </a:r>
            <a:r>
              <a:rPr lang="en-US" sz="2400" dirty="0">
                <a:solidFill>
                  <a:srgbClr val="0000AC"/>
                </a:solidFill>
                <a:latin typeface="Arial" pitchFamily="34" charset="0"/>
                <a:cs typeface="Arial" pitchFamily="34" charset="0"/>
              </a:rPr>
              <a:t>allows us to only consider column-paths.</a:t>
            </a:r>
            <a:r>
              <a:rPr lang="en-US" sz="2600" b="1" dirty="0">
                <a:solidFill>
                  <a:srgbClr val="0000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AC"/>
                </a:solidFill>
                <a:latin typeface="Arial" pitchFamily="34" charset="0"/>
                <a:cs typeface="Arial" pitchFamily="34" charset="0"/>
              </a:rPr>
              <a:t>We do not need to enumerate all paths!                                            </a:t>
            </a:r>
          </a:p>
        </p:txBody>
      </p:sp>
      <p:sp>
        <p:nvSpPr>
          <p:cNvPr id="219149" name="Freeform 13"/>
          <p:cNvSpPr>
            <a:spLocks/>
          </p:cNvSpPr>
          <p:nvPr/>
        </p:nvSpPr>
        <p:spPr bwMode="auto">
          <a:xfrm>
            <a:off x="3657600" y="2451100"/>
            <a:ext cx="1828800" cy="3251200"/>
          </a:xfrm>
          <a:custGeom>
            <a:avLst/>
            <a:gdLst>
              <a:gd name="T0" fmla="*/ 2147483647 w 1056"/>
              <a:gd name="T1" fmla="*/ 0 h 1968"/>
              <a:gd name="T2" fmla="*/ 2147483647 w 1056"/>
              <a:gd name="T3" fmla="*/ 2147483647 h 1968"/>
              <a:gd name="T4" fmla="*/ 2147483647 w 1056"/>
              <a:gd name="T5" fmla="*/ 2147483647 h 1968"/>
              <a:gd name="T6" fmla="*/ 2147483647 w 1056"/>
              <a:gd name="T7" fmla="*/ 2147483647 h 1968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1968"/>
              <a:gd name="T14" fmla="*/ 1056 w 1056"/>
              <a:gd name="T15" fmla="*/ 1968 h 19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1968">
                <a:moveTo>
                  <a:pt x="8" y="0"/>
                </a:moveTo>
                <a:cubicBezTo>
                  <a:pt x="4" y="272"/>
                  <a:pt x="0" y="544"/>
                  <a:pt x="152" y="672"/>
                </a:cubicBezTo>
                <a:cubicBezTo>
                  <a:pt x="304" y="800"/>
                  <a:pt x="784" y="552"/>
                  <a:pt x="920" y="768"/>
                </a:cubicBezTo>
                <a:cubicBezTo>
                  <a:pt x="1056" y="984"/>
                  <a:pt x="1012" y="1476"/>
                  <a:pt x="968" y="1968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9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1" grpId="0" animBg="1"/>
      <p:bldP spid="219142" grpId="0" animBg="1"/>
      <p:bldP spid="219143" grpId="0" animBg="1"/>
      <p:bldP spid="219144" grpId="0" animBg="1"/>
      <p:bldP spid="219145" grpId="0" animBg="1"/>
      <p:bldP spid="219146" grpId="0" animBg="1"/>
      <p:bldP spid="219147" grpId="0" build="p" animBg="1"/>
      <p:bldP spid="2191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700" dirty="0" smtClean="0">
                <a:solidFill>
                  <a:schemeClr val="tx1"/>
                </a:solidFill>
                <a:latin typeface="Arial" charset="0"/>
              </a:rPr>
              <a:t>Math Behind the Method – Theorem 2</a:t>
            </a:r>
          </a:p>
        </p:txBody>
      </p:sp>
      <p:sp>
        <p:nvSpPr>
          <p:cNvPr id="219147" name="Rectangle 11"/>
          <p:cNvSpPr>
            <a:spLocks noChangeArrowheads="1"/>
          </p:cNvSpPr>
          <p:nvPr/>
        </p:nvSpPr>
        <p:spPr bwMode="auto">
          <a:xfrm>
            <a:off x="457200" y="5372100"/>
            <a:ext cx="8305800" cy="12065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>
                <a:solidFill>
                  <a:srgbClr val="0000AC"/>
                </a:solidFill>
                <a:latin typeface="Times New Roman" charset="0"/>
                <a:cs typeface="Arial" charset="0"/>
              </a:rPr>
              <a:t>Theorem 2 </a:t>
            </a:r>
            <a:r>
              <a:rPr lang="en-US" sz="21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(</a:t>
            </a:r>
            <a:r>
              <a:rPr lang="en-US" sz="2100" i="1" dirty="0" err="1">
                <a:solidFill>
                  <a:srgbClr val="0000AC"/>
                </a:solidFill>
                <a:latin typeface="Times New Roman" charset="0"/>
                <a:cs typeface="Arial" charset="0"/>
              </a:rPr>
              <a:t>Altun</a:t>
            </a:r>
            <a:r>
              <a:rPr lang="en-US" sz="2100" i="1" dirty="0">
                <a:solidFill>
                  <a:srgbClr val="0000AC"/>
                </a:solidFill>
                <a:latin typeface="Times New Roman" charset="0"/>
                <a:cs typeface="Arial" charset="0"/>
              </a:rPr>
              <a:t> and Riedel</a:t>
            </a:r>
            <a:r>
              <a:rPr lang="en-US" sz="21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, 2010):</a:t>
            </a:r>
            <a:r>
              <a:rPr lang="en-US" sz="22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Consider a product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>
                <a:solidFill>
                  <a:srgbClr val="CC0000"/>
                </a:solidFill>
                <a:latin typeface="Times New Roman" charset="0"/>
              </a:rPr>
              <a:t>i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</a:rPr>
              <a:t>f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</a:rPr>
              <a:t>T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in ISOP form. For any literal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x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>
                <a:solidFill>
                  <a:srgbClr val="CC0000"/>
                </a:solidFill>
                <a:latin typeface="Times New Roman" charset="0"/>
              </a:rPr>
              <a:t>i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there exists at least one product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</a:rPr>
              <a:t>j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</a:rPr>
              <a:t>f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</a:rPr>
              <a:t>T</a:t>
            </a:r>
            <a:r>
              <a:rPr lang="en-US" sz="2300" b="1" i="1" baseline="30000" dirty="0" err="1">
                <a:solidFill>
                  <a:srgbClr val="CC0000"/>
                </a:solidFill>
                <a:latin typeface="Times New Roman" charset="0"/>
              </a:rPr>
              <a:t>D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such that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>
                <a:solidFill>
                  <a:srgbClr val="CC0000"/>
                </a:solidFill>
                <a:latin typeface="Times New Roman" charset="0"/>
              </a:rPr>
              <a:t>i</a:t>
            </a:r>
            <a:r>
              <a:rPr lang="en-US" sz="2300" b="1" dirty="0">
                <a:solidFill>
                  <a:srgbClr val="CC0000"/>
                </a:solidFill>
                <a:latin typeface="Times New Roman" charset="0"/>
              </a:rPr>
              <a:t> ∩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</a:rPr>
              <a:t>j</a:t>
            </a:r>
            <a:r>
              <a:rPr lang="en-US" sz="2300" b="1" dirty="0">
                <a:solidFill>
                  <a:srgbClr val="CC0000"/>
                </a:solidFill>
                <a:latin typeface="Times New Roman" charset="0"/>
              </a:rPr>
              <a:t>  =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x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.</a:t>
            </a: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457200" y="4470400"/>
            <a:ext cx="8305800" cy="838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>
                <a:solidFill>
                  <a:srgbClr val="0000AC"/>
                </a:solidFill>
                <a:latin typeface="Times New Roman" charset="0"/>
                <a:cs typeface="Arial" charset="0"/>
              </a:rPr>
              <a:t>Lemma </a:t>
            </a:r>
            <a:r>
              <a:rPr lang="en-US" sz="22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(</a:t>
            </a:r>
            <a:r>
              <a:rPr lang="en-US" sz="2100" i="1" dirty="0" err="1">
                <a:solidFill>
                  <a:srgbClr val="0000AC"/>
                </a:solidFill>
                <a:latin typeface="Times New Roman" charset="0"/>
              </a:rPr>
              <a:t>Fredman</a:t>
            </a:r>
            <a:r>
              <a:rPr lang="en-US" sz="2100" i="1" dirty="0">
                <a:solidFill>
                  <a:srgbClr val="0000AC"/>
                </a:solidFill>
                <a:latin typeface="Times New Roman" charset="0"/>
              </a:rPr>
              <a:t> and </a:t>
            </a:r>
            <a:r>
              <a:rPr lang="en-US" sz="2100" i="1" dirty="0" err="1">
                <a:solidFill>
                  <a:srgbClr val="0000AC"/>
                </a:solidFill>
                <a:latin typeface="Times New Roman" charset="0"/>
              </a:rPr>
              <a:t>Khachiyan</a:t>
            </a:r>
            <a:r>
              <a:rPr lang="en-US" sz="2100" i="1" dirty="0">
                <a:solidFill>
                  <a:srgbClr val="0000AC"/>
                </a:solidFill>
                <a:latin typeface="Times New Roman" charset="0"/>
              </a:rPr>
              <a:t>, 1996</a:t>
            </a:r>
            <a:r>
              <a:rPr lang="en-US" sz="22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):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Consider products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  <a:cs typeface="Arial" charset="0"/>
              </a:rPr>
              <a:t>P</a:t>
            </a:r>
            <a:r>
              <a:rPr lang="en-US" sz="2300" b="1" i="1" baseline="-25000" dirty="0">
                <a:solidFill>
                  <a:srgbClr val="CC0000"/>
                </a:solidFill>
                <a:latin typeface="Times New Roman" charset="0"/>
                <a:cs typeface="Arial" charset="0"/>
              </a:rPr>
              <a:t>i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  <a:cs typeface="Arial" charset="0"/>
              </a:rPr>
              <a:t>P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  <a:cs typeface="Arial" charset="0"/>
              </a:rPr>
              <a:t>j</a:t>
            </a:r>
            <a:r>
              <a:rPr lang="en-US" sz="2300" dirty="0">
                <a:solidFill>
                  <a:srgbClr val="CC0000"/>
                </a:solidFill>
                <a:latin typeface="Times New Roman" charset="0"/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1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  <a:cs typeface="Arial" charset="0"/>
              </a:rPr>
              <a:t>f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  <a:cs typeface="Arial" charset="0"/>
              </a:rPr>
              <a:t>T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  <a:cs typeface="Arial" charset="0"/>
              </a:rPr>
              <a:t>f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  <a:cs typeface="Arial" charset="0"/>
              </a:rPr>
              <a:t>T</a:t>
            </a:r>
            <a:r>
              <a:rPr lang="en-US" sz="2300" b="1" i="1" baseline="30000" dirty="0" err="1">
                <a:solidFill>
                  <a:srgbClr val="CC0000"/>
                </a:solidFill>
                <a:latin typeface="Times New Roman" charset="0"/>
                <a:cs typeface="Arial" charset="0"/>
              </a:rPr>
              <a:t>D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in ISOP forms, respectively.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  <a:cs typeface="Arial" charset="0"/>
              </a:rPr>
              <a:t>P</a:t>
            </a:r>
            <a:r>
              <a:rPr lang="en-US" sz="2300" b="1" i="1" baseline="-25000" dirty="0">
                <a:solidFill>
                  <a:srgbClr val="CC0000"/>
                </a:solidFill>
                <a:latin typeface="Times New Roman" charset="0"/>
                <a:cs typeface="Arial" charset="0"/>
              </a:rPr>
              <a:t>i</a:t>
            </a:r>
            <a:r>
              <a:rPr lang="en-US" sz="2300" b="1" dirty="0">
                <a:solidFill>
                  <a:srgbClr val="CC0000"/>
                </a:solidFill>
                <a:latin typeface="Times New Roman" charset="0"/>
                <a:cs typeface="Arial" charset="0"/>
              </a:rPr>
              <a:t> ∩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  <a:cs typeface="Arial" charset="0"/>
              </a:rPr>
              <a:t>P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  <a:cs typeface="Arial" charset="0"/>
              </a:rPr>
              <a:t>j</a:t>
            </a:r>
            <a:r>
              <a:rPr lang="en-US" sz="2300" b="1" dirty="0">
                <a:solidFill>
                  <a:srgbClr val="CC0000"/>
                </a:solidFill>
                <a:latin typeface="Times New Roman" charset="0"/>
                <a:cs typeface="Arial" charset="0"/>
              </a:rPr>
              <a:t>  ≠ Ø</a:t>
            </a:r>
          </a:p>
        </p:txBody>
      </p:sp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2600325" y="1524000"/>
          <a:ext cx="3419475" cy="289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8" name="Visio" r:id="rId3" imgW="2421255" imgH="2046732" progId="Visio.Drawing.11">
                  <p:embed/>
                </p:oleObj>
              </mc:Choice>
              <mc:Fallback>
                <p:oleObj name="Visio" r:id="rId3" imgW="2421255" imgH="2046732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25" y="1524000"/>
                        <a:ext cx="3419475" cy="289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7" grpId="0" build="p" animBg="1"/>
      <p:bldP spid="2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700" dirty="0" smtClean="0">
                <a:solidFill>
                  <a:schemeClr val="tx1"/>
                </a:solidFill>
                <a:latin typeface="Arial" charset="0"/>
              </a:rPr>
              <a:t>Math Behind the Method – Theorem 2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057400" y="3117850"/>
          <a:ext cx="3962400" cy="334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03" name="Visio" r:id="rId3" imgW="2421255" imgH="2046732" progId="Visio.Drawing.11">
                  <p:embed/>
                </p:oleObj>
              </mc:Choice>
              <mc:Fallback>
                <p:oleObj name="Visio" r:id="rId3" imgW="2421255" imgH="2046732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117850"/>
                        <a:ext cx="3962400" cy="334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95300" y="2824162"/>
            <a:ext cx="8229600" cy="3729038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6600"/>
              </a:solidFill>
              <a:latin typeface="Times New Roman" charset="0"/>
            </a:endParaRPr>
          </a:p>
        </p:txBody>
      </p:sp>
      <p:graphicFrame>
        <p:nvGraphicFramePr>
          <p:cNvPr id="8" name="Object 23"/>
          <p:cNvGraphicFramePr>
            <a:graphicFrameLocks noChangeAspect="1"/>
          </p:cNvGraphicFramePr>
          <p:nvPr/>
        </p:nvGraphicFramePr>
        <p:xfrm>
          <a:off x="533400" y="2709862"/>
          <a:ext cx="6096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04" name="Visio" r:id="rId5" imgW="2740914" imgH="222504" progId="Visio.Drawing.11">
                  <p:embed/>
                </p:oleObj>
              </mc:Choice>
              <mc:Fallback>
                <p:oleObj name="Visio" r:id="rId5" imgW="2740914" imgH="222504" progId="Visio.Drawing.11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09862"/>
                        <a:ext cx="6096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2844800" y="3192462"/>
            <a:ext cx="533400" cy="685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2819400" y="3916362"/>
            <a:ext cx="609600" cy="6096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2819400" y="5173662"/>
            <a:ext cx="609600" cy="6096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2819400" y="5821362"/>
            <a:ext cx="609600" cy="6096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57200" y="1554162"/>
            <a:ext cx="8305800" cy="12065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>
                <a:solidFill>
                  <a:srgbClr val="0000AC"/>
                </a:solidFill>
                <a:latin typeface="Times New Roman" charset="0"/>
                <a:cs typeface="Arial" charset="0"/>
              </a:rPr>
              <a:t>Theorem 2 </a:t>
            </a:r>
            <a:r>
              <a:rPr lang="en-US" sz="21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(</a:t>
            </a:r>
            <a:r>
              <a:rPr lang="en-US" sz="2100" i="1" dirty="0" err="1">
                <a:solidFill>
                  <a:srgbClr val="0000AC"/>
                </a:solidFill>
                <a:latin typeface="Times New Roman" charset="0"/>
                <a:cs typeface="Arial" charset="0"/>
              </a:rPr>
              <a:t>Altun</a:t>
            </a:r>
            <a:r>
              <a:rPr lang="en-US" sz="2100" i="1" dirty="0">
                <a:solidFill>
                  <a:srgbClr val="0000AC"/>
                </a:solidFill>
                <a:latin typeface="Times New Roman" charset="0"/>
                <a:cs typeface="Arial" charset="0"/>
              </a:rPr>
              <a:t> and Riedel</a:t>
            </a:r>
            <a:r>
              <a:rPr lang="en-US" sz="21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, 2010):</a:t>
            </a:r>
            <a:r>
              <a:rPr lang="en-US" sz="22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Consider a product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>
                <a:solidFill>
                  <a:srgbClr val="CC0000"/>
                </a:solidFill>
                <a:latin typeface="Times New Roman" charset="0"/>
              </a:rPr>
              <a:t>i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</a:rPr>
              <a:t>f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</a:rPr>
              <a:t>T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in ISOP form. For any literal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x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>
                <a:solidFill>
                  <a:srgbClr val="CC0000"/>
                </a:solidFill>
                <a:latin typeface="Times New Roman" charset="0"/>
              </a:rPr>
              <a:t>i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there exists at least one product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</a:rPr>
              <a:t>j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</a:rPr>
              <a:t>f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</a:rPr>
              <a:t>T</a:t>
            </a:r>
            <a:r>
              <a:rPr lang="en-US" sz="2300" b="1" i="1" baseline="30000" dirty="0" err="1">
                <a:solidFill>
                  <a:srgbClr val="CC0000"/>
                </a:solidFill>
                <a:latin typeface="Times New Roman" charset="0"/>
              </a:rPr>
              <a:t>D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such that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>
                <a:solidFill>
                  <a:srgbClr val="CC0000"/>
                </a:solidFill>
                <a:latin typeface="Times New Roman" charset="0"/>
              </a:rPr>
              <a:t>i</a:t>
            </a:r>
            <a:r>
              <a:rPr lang="en-US" sz="2300" b="1" dirty="0">
                <a:solidFill>
                  <a:srgbClr val="CC0000"/>
                </a:solidFill>
                <a:latin typeface="Times New Roman" charset="0"/>
              </a:rPr>
              <a:t> ∩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</a:rPr>
              <a:t>j</a:t>
            </a:r>
            <a:r>
              <a:rPr lang="en-US" sz="2300" b="1" dirty="0">
                <a:solidFill>
                  <a:srgbClr val="CC0000"/>
                </a:solidFill>
                <a:latin typeface="Times New Roman" charset="0"/>
              </a:rPr>
              <a:t>  =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x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.</a:t>
            </a: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3276600" y="3765550"/>
            <a:ext cx="14288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3886200" y="3752850"/>
            <a:ext cx="14288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H="1">
            <a:off x="4560888" y="3752850"/>
            <a:ext cx="11112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5170488" y="3740150"/>
            <a:ext cx="11112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5791200" y="3752850"/>
            <a:ext cx="1588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6096000" y="4525962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Each column is for each product!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build="p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Details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26" y="1905000"/>
            <a:ext cx="8870990" cy="433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08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Method’s Performance</a:t>
            </a:r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2286000" y="3657600"/>
            <a:ext cx="4419600" cy="1339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700" b="1" dirty="0">
                <a:latin typeface="Arial" pitchFamily="34" charset="0"/>
                <a:cs typeface="Arial" pitchFamily="34" charset="0"/>
              </a:rPr>
              <a:t>Size of the lattice: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>
                <a:solidFill>
                  <a:srgbClr val="0000AC"/>
                </a:solidFill>
                <a:latin typeface="Times New Roman" charset="0"/>
              </a:rPr>
              <a:t>m</a:t>
            </a:r>
            <a:r>
              <a:rPr lang="en-US" sz="4000" b="1" i="1" dirty="0" err="1">
                <a:solidFill>
                  <a:srgbClr val="0000AC"/>
                </a:solidFill>
                <a:latin typeface="Times New Roman" charset="0"/>
                <a:cs typeface="Times New Roman" charset="0"/>
              </a:rPr>
              <a:t>×</a:t>
            </a:r>
            <a:r>
              <a:rPr lang="en-US" sz="4000" b="1" i="1" dirty="0" err="1">
                <a:solidFill>
                  <a:srgbClr val="0000AC"/>
                </a:solidFill>
                <a:latin typeface="Times New Roman" charset="0"/>
              </a:rPr>
              <a:t>n</a:t>
            </a:r>
            <a:r>
              <a:rPr lang="en-US" sz="4000" b="1" dirty="0">
                <a:latin typeface="Times New Roman" charset="0"/>
              </a:rPr>
              <a:t> </a:t>
            </a:r>
          </a:p>
        </p:txBody>
      </p:sp>
      <p:sp>
        <p:nvSpPr>
          <p:cNvPr id="112652" name="Text Box 12"/>
          <p:cNvSpPr txBox="1">
            <a:spLocks noChangeArrowheads="1"/>
          </p:cNvSpPr>
          <p:nvPr/>
        </p:nvSpPr>
        <p:spPr bwMode="auto">
          <a:xfrm>
            <a:off x="1981200" y="2057400"/>
            <a:ext cx="5029200" cy="12938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700" b="1" dirty="0">
                <a:latin typeface="Arial" pitchFamily="34" charset="0"/>
                <a:cs typeface="Arial" pitchFamily="34" charset="0"/>
              </a:rPr>
              <a:t>The time complexity:</a:t>
            </a:r>
          </a:p>
          <a:p>
            <a:r>
              <a:rPr lang="en-US" sz="4000" b="1" i="1" dirty="0">
                <a:solidFill>
                  <a:srgbClr val="0000AC"/>
                </a:solidFill>
                <a:latin typeface="Times New Roman" charset="0"/>
              </a:rPr>
              <a:t>O</a:t>
            </a:r>
            <a:r>
              <a:rPr lang="en-US" sz="4000" b="1" dirty="0">
                <a:solidFill>
                  <a:srgbClr val="0000AC"/>
                </a:solidFill>
                <a:latin typeface="Times New Roman" charset="0"/>
              </a:rPr>
              <a:t>(</a:t>
            </a:r>
            <a:r>
              <a:rPr lang="en-US" sz="4000" b="1" i="1" dirty="0">
                <a:solidFill>
                  <a:srgbClr val="0000AC"/>
                </a:solidFill>
                <a:latin typeface="Times New Roman" charset="0"/>
              </a:rPr>
              <a:t>m</a:t>
            </a:r>
            <a:r>
              <a:rPr lang="en-US" sz="4000" b="1" baseline="30000" dirty="0">
                <a:solidFill>
                  <a:srgbClr val="0000AC"/>
                </a:solidFill>
                <a:latin typeface="Times New Roman" charset="0"/>
              </a:rPr>
              <a:t>2</a:t>
            </a:r>
            <a:r>
              <a:rPr lang="en-US" sz="4000" b="1" i="1" dirty="0">
                <a:solidFill>
                  <a:srgbClr val="0000AC"/>
                </a:solidFill>
                <a:latin typeface="Times New Roman" charset="0"/>
              </a:rPr>
              <a:t>n</a:t>
            </a:r>
            <a:r>
              <a:rPr lang="en-US" sz="4000" b="1" baseline="30000" dirty="0">
                <a:solidFill>
                  <a:srgbClr val="0000AC"/>
                </a:solidFill>
                <a:latin typeface="Times New Roman" charset="0"/>
              </a:rPr>
              <a:t>2</a:t>
            </a:r>
            <a:r>
              <a:rPr lang="en-US" sz="4000" b="1" dirty="0">
                <a:solidFill>
                  <a:srgbClr val="0000AC"/>
                </a:solidFill>
                <a:latin typeface="Times New Roman" charset="0"/>
              </a:rPr>
              <a:t>) </a:t>
            </a:r>
          </a:p>
        </p:txBody>
      </p:sp>
      <p:sp>
        <p:nvSpPr>
          <p:cNvPr id="112653" name="Rectangle 13"/>
          <p:cNvSpPr>
            <a:spLocks noChangeArrowheads="1"/>
          </p:cNvSpPr>
          <p:nvPr/>
        </p:nvSpPr>
        <p:spPr bwMode="auto">
          <a:xfrm>
            <a:off x="1295400" y="5334000"/>
            <a:ext cx="6858000" cy="990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600" b="1" i="1" dirty="0">
                <a:solidFill>
                  <a:srgbClr val="000099"/>
                </a:solidFill>
                <a:latin typeface="Times New Roman" charset="0"/>
              </a:rPr>
              <a:t>n</a:t>
            </a:r>
            <a:r>
              <a:rPr lang="en-US" sz="2400" dirty="0"/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</a:t>
            </a:r>
            <a:r>
              <a:rPr lang="en-US" sz="2400" dirty="0"/>
              <a:t> </a:t>
            </a:r>
            <a:r>
              <a:rPr lang="en-US" sz="2600" b="1" i="1" dirty="0">
                <a:solidFill>
                  <a:srgbClr val="000099"/>
                </a:solidFill>
                <a:latin typeface="Times New Roman" charset="0"/>
              </a:rPr>
              <a:t>m</a:t>
            </a:r>
            <a:r>
              <a:rPr lang="en-US" sz="2400" dirty="0"/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are the number of products of the target function</a:t>
            </a:r>
            <a:r>
              <a:rPr lang="en-US" sz="2400" dirty="0"/>
              <a:t> </a:t>
            </a:r>
            <a:r>
              <a:rPr lang="en-US" sz="2600" b="1" i="1" dirty="0" err="1">
                <a:latin typeface="Times New Roman" charset="0"/>
              </a:rPr>
              <a:t>f</a:t>
            </a:r>
            <a:r>
              <a:rPr lang="en-US" sz="2600" b="1" i="1" baseline="-25000" dirty="0" err="1">
                <a:latin typeface="Times New Roman" charset="0"/>
              </a:rPr>
              <a:t>T</a:t>
            </a:r>
            <a:r>
              <a:rPr lang="en-US" sz="2400" dirty="0"/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its dual  </a:t>
            </a:r>
            <a:r>
              <a:rPr lang="en-US" sz="2600" b="1" i="1" dirty="0" err="1">
                <a:latin typeface="Times New Roman" charset="0"/>
              </a:rPr>
              <a:t>f</a:t>
            </a:r>
            <a:r>
              <a:rPr lang="en-US" sz="2600" b="1" i="1" baseline="-25000" dirty="0" err="1">
                <a:latin typeface="Times New Roman" charset="0"/>
              </a:rPr>
              <a:t>T</a:t>
            </a:r>
            <a:r>
              <a:rPr lang="en-US" sz="2600" b="1" i="1" baseline="30000" dirty="0" err="1">
                <a:latin typeface="Times New Roman" charset="0"/>
              </a:rPr>
              <a:t>D</a:t>
            </a:r>
            <a:r>
              <a:rPr lang="en-US" sz="2400" dirty="0"/>
              <a:t>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respectively.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1" grpId="0" animBg="1"/>
      <p:bldP spid="112652" grpId="0" animBg="1"/>
      <p:bldP spid="11265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Experimental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</a:rPr>
              <a:t>Results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6865184" cy="50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78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Nano-Crossbar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Arrays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Defects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44"/>
          <p:cNvSpPr txBox="1">
            <a:spLocks noChangeArrowheads="1"/>
          </p:cNvSpPr>
          <p:nvPr/>
        </p:nvSpPr>
        <p:spPr bwMode="auto">
          <a:xfrm>
            <a:off x="2158288" y="4802854"/>
            <a:ext cx="4350347" cy="37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5" tIns="34287" rIns="68575" bIns="34287">
            <a:spAutoFit/>
          </a:bodyPr>
          <a:lstStyle>
            <a:lvl1pPr defTabSz="40227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9100" defTabSz="40227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38200" defTabSz="40227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57300" defTabSz="40227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76400" defTabSz="40227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336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908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480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052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Nano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array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and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3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different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logic families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8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600200"/>
            <a:ext cx="6380924" cy="3190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8297" y="5181600"/>
            <a:ext cx="650210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</a:rPr>
              <a:t>Defects are the main headache in </a:t>
            </a:r>
            <a:r>
              <a:rPr lang="en-US" sz="2400" dirty="0" err="1" smtClean="0">
                <a:latin typeface="Arial" charset="0"/>
              </a:rPr>
              <a:t>nano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arrays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731878" y="5715000"/>
            <a:ext cx="810732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Objective</a:t>
            </a:r>
            <a:r>
              <a:rPr lang="en-US" sz="2400" dirty="0" smtClean="0">
                <a:latin typeface="Arial" charset="0"/>
              </a:rPr>
              <a:t>: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Designing </a:t>
            </a:r>
            <a:r>
              <a:rPr lang="en-US" sz="2400" dirty="0">
                <a:latin typeface="Arial" charset="0"/>
              </a:rPr>
              <a:t>a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fast heuristic </a:t>
            </a:r>
            <a:r>
              <a:rPr lang="en-US" sz="2400" dirty="0">
                <a:latin typeface="Arial" charset="0"/>
              </a:rPr>
              <a:t>algorithm for logic mapping on defective </a:t>
            </a:r>
            <a:r>
              <a:rPr lang="en-US" sz="2400" dirty="0" smtClean="0">
                <a:latin typeface="Arial" charset="0"/>
              </a:rPr>
              <a:t>crossbars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of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3 different logic families</a:t>
            </a:r>
          </a:p>
        </p:txBody>
      </p:sp>
    </p:spTree>
    <p:extLst>
      <p:ext uri="{BB962C8B-B14F-4D97-AF65-F5344CB8AC3E}">
        <p14:creationId xmlns:p14="http://schemas.microsoft.com/office/powerpoint/2010/main" val="1914304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857" name="Object 1"/>
          <p:cNvGraphicFramePr>
            <a:graphicFrameLocks noChangeAspect="1"/>
          </p:cNvGraphicFramePr>
          <p:nvPr/>
        </p:nvGraphicFramePr>
        <p:xfrm>
          <a:off x="922256" y="1518019"/>
          <a:ext cx="5021344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53" name="Visio" r:id="rId3" imgW="2787949" imgH="1989950" progId="Visio.Drawing.11">
                  <p:embed/>
                </p:oleObj>
              </mc:Choice>
              <mc:Fallback>
                <p:oleObj name="Visio" r:id="rId3" imgW="2787949" imgH="19899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256" y="1518019"/>
                        <a:ext cx="5021344" cy="358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dirty="0" err="1" smtClean="0">
                <a:solidFill>
                  <a:schemeClr val="tx1"/>
                </a:solidFill>
                <a:latin typeface="Arial" charset="0"/>
              </a:rPr>
              <a:t>Defects</a:t>
            </a:r>
            <a:r>
              <a:rPr lang="tr-TR" sz="3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3800" dirty="0" smtClean="0">
                <a:solidFill>
                  <a:schemeClr val="tx1"/>
                </a:solidFill>
                <a:latin typeface="Arial" charset="0"/>
              </a:rPr>
              <a:t>in  </a:t>
            </a:r>
            <a:r>
              <a:rPr lang="tr-TR" sz="3800" dirty="0" err="1" smtClean="0">
                <a:solidFill>
                  <a:schemeClr val="tx1"/>
                </a:solidFill>
                <a:latin typeface="Arial" charset="0"/>
              </a:rPr>
              <a:t>Diode</a:t>
            </a:r>
            <a:r>
              <a:rPr lang="tr-TR" sz="3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sz="3800" dirty="0" err="1" smtClean="0">
                <a:solidFill>
                  <a:schemeClr val="tx1"/>
                </a:solidFill>
                <a:latin typeface="Arial" charset="0"/>
              </a:rPr>
              <a:t>based</a:t>
            </a:r>
            <a:r>
              <a:rPr lang="tr-TR" sz="3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sz="3800" dirty="0" err="1" smtClean="0">
                <a:solidFill>
                  <a:schemeClr val="tx1"/>
                </a:solidFill>
                <a:latin typeface="Arial" charset="0"/>
              </a:rPr>
              <a:t>Nano</a:t>
            </a:r>
            <a:r>
              <a:rPr lang="tr-TR" sz="3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3800" dirty="0" smtClean="0">
                <a:solidFill>
                  <a:schemeClr val="tx1"/>
                </a:solidFill>
                <a:latin typeface="Arial" charset="0"/>
              </a:rPr>
              <a:t>Arrays</a:t>
            </a:r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96713" y="1670419"/>
            <a:ext cx="198528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Ideally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A B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98171" y="5181600"/>
            <a:ext cx="625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Each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crosspoint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either closed (diode connected) or open.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619690"/>
            <a:ext cx="736291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What if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crosspoint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closed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when it is supposed to be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open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6000690"/>
            <a:ext cx="736291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What if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crosspoint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open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when it is supposed to be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closed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2667000"/>
            <a:ext cx="226741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a defect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A B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9858" name="Object 2"/>
          <p:cNvGraphicFramePr>
            <a:graphicFrameLocks noChangeAspect="1"/>
          </p:cNvGraphicFramePr>
          <p:nvPr/>
        </p:nvGraphicFramePr>
        <p:xfrm>
          <a:off x="931774" y="1533883"/>
          <a:ext cx="4998574" cy="3565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54" name="Visio" r:id="rId5" imgW="2787949" imgH="1989950" progId="Visio.Drawing.11">
                  <p:embed/>
                </p:oleObj>
              </mc:Choice>
              <mc:Fallback>
                <p:oleObj name="Visio" r:id="rId5" imgW="2787949" imgH="19899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774" y="1533883"/>
                        <a:ext cx="4998574" cy="35655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9861" name="Object 5"/>
          <p:cNvGraphicFramePr>
            <a:graphicFrameLocks noChangeAspect="1"/>
          </p:cNvGraphicFramePr>
          <p:nvPr/>
        </p:nvGraphicFramePr>
        <p:xfrm>
          <a:off x="914400" y="1518019"/>
          <a:ext cx="5029200" cy="3587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55" name="Visio" r:id="rId7" imgW="2787949" imgH="1989950" progId="Visio.Drawing.11">
                  <p:embed/>
                </p:oleObj>
              </mc:Choice>
              <mc:Fallback>
                <p:oleObj name="Visio" r:id="rId7" imgW="2787949" imgH="19899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18019"/>
                        <a:ext cx="5029200" cy="35873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6400800" y="3581400"/>
            <a:ext cx="193918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a defect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A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455504" y="2342967"/>
            <a:ext cx="457200" cy="457200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455504" y="3131471"/>
            <a:ext cx="457200" cy="457200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4572000"/>
            <a:ext cx="29466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tolerate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defects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793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9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9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9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17" grpId="0" animBg="1"/>
      <p:bldP spid="13" grpId="0" animBg="1"/>
      <p:bldP spid="13" grpId="1" animBg="1"/>
      <p:bldP spid="14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Defects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in  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FET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based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Nano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Arrays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49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8763"/>
            <a:ext cx="4343400" cy="3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731027" y="1885890"/>
            <a:ext cx="240226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Ideally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B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879116" y="3112293"/>
            <a:ext cx="193918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a defect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4324290"/>
            <a:ext cx="29466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tolerate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defects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607904" y="4114800"/>
            <a:ext cx="202096" cy="228600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075" y="1524000"/>
            <a:ext cx="43529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98171" y="5257800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Each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crosspoint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either closed (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MOS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shorted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or open.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715000"/>
            <a:ext cx="757611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What if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crosspoint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closed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when it is supposed to be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open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712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4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54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54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4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5" grpId="0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Defects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in 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Four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-terminal Switch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based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Nano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Arrays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87395" name="Object 3"/>
          <p:cNvGraphicFramePr>
            <a:graphicFrameLocks noChangeAspect="1"/>
          </p:cNvGraphicFramePr>
          <p:nvPr/>
        </p:nvGraphicFramePr>
        <p:xfrm>
          <a:off x="304800" y="1447801"/>
          <a:ext cx="460586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95" name="Visio" r:id="rId3" imgW="2801112" imgH="2362200" progId="Visio.Drawing.11">
                  <p:embed/>
                </p:oleObj>
              </mc:Choice>
              <mc:Fallback>
                <p:oleObj name="Visio" r:id="rId3" imgW="2801112" imgH="23622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1"/>
                        <a:ext cx="460586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3765" y="5334000"/>
            <a:ext cx="825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Each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crosspoint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 either closed or open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depending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applied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literal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715000"/>
            <a:ext cx="80010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What if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crosspoint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always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closed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when it is supposed to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switch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536" y="6122504"/>
            <a:ext cx="799226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What if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crosspoint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always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open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when it is supposed to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switch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78758" y="2203103"/>
            <a:ext cx="3962400" cy="692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Ideally</a:t>
            </a:r>
          </a:p>
          <a:p>
            <a:pPr algn="ctr"/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500" baseline="-25000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030356" y="2223052"/>
            <a:ext cx="685800" cy="705034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352800" y="3773556"/>
            <a:ext cx="685800" cy="705034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2357735"/>
            <a:ext cx="381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1704" y="3886200"/>
            <a:ext cx="381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9200" y="3117503"/>
            <a:ext cx="3962400" cy="692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defect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500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5029200" y="4031903"/>
            <a:ext cx="3962400" cy="692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defect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5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5511560" y="4857690"/>
            <a:ext cx="29466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tolerate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defects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386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9" grpId="0" animBg="1"/>
      <p:bldP spid="10" grpId="0" animBg="1"/>
      <p:bldP spid="10" grpId="1" animBg="1"/>
      <p:bldP spid="12" grpId="0" animBg="1"/>
      <p:bldP spid="13" grpId="0" animBg="1"/>
      <p:bldP spid="13" grpId="1" animBg="1"/>
      <p:bldP spid="14" grpId="0" animBg="1"/>
      <p:bldP spid="15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Proposed Algorithm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00200"/>
            <a:ext cx="3086505" cy="504576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Dikdörtgen 2"/>
          <p:cNvSpPr/>
          <p:nvPr/>
        </p:nvSpPr>
        <p:spPr>
          <a:xfrm>
            <a:off x="533400" y="16764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292031"/>
            <a:r>
              <a:rPr lang="tr-TR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 defTabSz="3292031">
              <a:buAutoNum type="arabicPeriod"/>
            </a:pP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crossbar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 defTabSz="3292031">
              <a:buAutoNum type="arabicPeriod"/>
            </a:pP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endParaRPr lang="tr-T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defTabSz="3292031">
              <a:buAutoNum type="arabicPeriod"/>
            </a:pP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subarray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 defTabSz="3292031">
              <a:buAutoNum type="arabicPeriod"/>
            </a:pP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sets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indices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sets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20,000 </a:t>
            </a: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trials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lang="tr-TR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matching</a:t>
            </a:r>
            <a:r>
              <a:rPr lang="tr-T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otherwise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not.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97408" y="3733800"/>
            <a:ext cx="47365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292031"/>
            <a:r>
              <a:rPr lang="tr-TR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70" indent="-457270" defTabSz="3292031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permutations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70" indent="-457270" defTabSz="3292031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(a, b)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tuple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shows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3292031"/>
            <a:endParaRPr lang="tr-TR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292031"/>
            <a:r>
              <a:rPr lang="tr-TR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sufficent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two matrices have the same set of double indices, then they  are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identical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73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</a:rPr>
              <a:t>Experimental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</a:rPr>
              <a:t>Results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2148" y="5334000"/>
            <a:ext cx="853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o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dirty="0">
                <a:latin typeface="Arial" pitchFamily="34" charset="0"/>
                <a:cs typeface="Arial" pitchFamily="34" charset="0"/>
              </a:rPr>
              <a:t>each benchmark function,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600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crossbars </a:t>
            </a:r>
            <a:r>
              <a:rPr lang="en-US" dirty="0">
                <a:latin typeface="Arial" pitchFamily="34" charset="0"/>
                <a:cs typeface="Arial" pitchFamily="34" charset="0"/>
              </a:rPr>
              <a:t>are generated. 600 is chosen due to stabilization of tolerance fluctuations.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o"/>
            </a:pPr>
            <a:r>
              <a:rPr lang="en-US" dirty="0">
                <a:latin typeface="Arial" pitchFamily="34" charset="0"/>
                <a:cs typeface="Arial" pitchFamily="34" charset="0"/>
              </a:rPr>
              <a:t>It takes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0.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seconds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dirty="0">
                <a:latin typeface="Arial" pitchFamily="34" charset="0"/>
                <a:cs typeface="Arial" pitchFamily="34" charset="0"/>
              </a:rPr>
              <a:t>average to check a valid mapping that satisfies an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accuracy of 99% </a:t>
            </a:r>
            <a:r>
              <a:rPr lang="en-US" dirty="0">
                <a:latin typeface="Arial" pitchFamily="34" charset="0"/>
                <a:cs typeface="Arial" pitchFamily="34" charset="0"/>
              </a:rPr>
              <a:t>compared with an exhaustive search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748" y="1572778"/>
            <a:ext cx="5791200" cy="376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81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R-C Modeling 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</a:rPr>
              <a:t>f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 Arrays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9540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905000" y="403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9" name="Picture 5" descr="C:\Users\Phoneix\Desktop\3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6" b="3380"/>
          <a:stretch/>
        </p:blipFill>
        <p:spPr bwMode="auto">
          <a:xfrm>
            <a:off x="304800" y="1981200"/>
            <a:ext cx="8634249" cy="42855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7895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</a:rPr>
              <a:t>Performance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</a:rPr>
              <a:t>Optimization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9540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905000" y="403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7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0" y="1586783"/>
            <a:ext cx="5867400" cy="237989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10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295400" y="4191000"/>
            <a:ext cx="5867400" cy="23622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000127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Outline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charset="0"/>
              </a:rPr>
              <a:t>Nano-crossbar arrays</a:t>
            </a:r>
          </a:p>
          <a:p>
            <a:r>
              <a:rPr lang="en-US" sz="2800" dirty="0" smtClean="0">
                <a:latin typeface="Arial" charset="0"/>
              </a:rPr>
              <a:t>Modeling </a:t>
            </a:r>
            <a:r>
              <a:rPr lang="en-US" sz="2800" dirty="0" err="1" smtClean="0">
                <a:latin typeface="Arial" charset="0"/>
              </a:rPr>
              <a:t>nano</a:t>
            </a:r>
            <a:r>
              <a:rPr lang="en-US" sz="2800" dirty="0" smtClean="0">
                <a:latin typeface="Arial" charset="0"/>
              </a:rPr>
              <a:t>-crossbar arrays and logic synthesis</a:t>
            </a:r>
          </a:p>
          <a:p>
            <a:pPr lvl="1"/>
            <a:r>
              <a:rPr lang="en-US" sz="2500" dirty="0" smtClean="0">
                <a:latin typeface="Arial" charset="0"/>
              </a:rPr>
              <a:t>Diode based</a:t>
            </a:r>
          </a:p>
          <a:p>
            <a:pPr lvl="1"/>
            <a:r>
              <a:rPr lang="en-US" sz="2500" dirty="0" smtClean="0">
                <a:latin typeface="Arial" charset="0"/>
              </a:rPr>
              <a:t>FET based</a:t>
            </a:r>
          </a:p>
          <a:p>
            <a:pPr lvl="1"/>
            <a:r>
              <a:rPr lang="en-US" sz="2500" dirty="0" smtClean="0">
                <a:latin typeface="Arial" charset="0"/>
              </a:rPr>
              <a:t>Four-terminal switch based</a:t>
            </a:r>
          </a:p>
          <a:p>
            <a:r>
              <a:rPr lang="en-US" sz="2800" dirty="0" smtClean="0">
                <a:latin typeface="Arial" charset="0"/>
              </a:rPr>
              <a:t>Defect tolerance</a:t>
            </a:r>
          </a:p>
          <a:p>
            <a:r>
              <a:rPr lang="en-US" sz="2800" dirty="0" smtClean="0">
                <a:latin typeface="Arial" charset="0"/>
              </a:rPr>
              <a:t>R-C modelling</a:t>
            </a:r>
          </a:p>
          <a:p>
            <a:r>
              <a:rPr lang="en-US" sz="2800" dirty="0" smtClean="0">
                <a:latin typeface="Arial" charset="0"/>
              </a:rPr>
              <a:t>Performance optimization</a:t>
            </a:r>
          </a:p>
          <a:p>
            <a:endParaRPr lang="en-US" sz="2800" dirty="0" smtClean="0">
              <a:latin typeface="Arial" charset="0"/>
            </a:endParaRPr>
          </a:p>
          <a:p>
            <a:pPr lvl="1"/>
            <a:endParaRPr lang="en-US" sz="25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</a:rPr>
              <a:t>1-bit Full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</a:rPr>
              <a:t>Adder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</a:rPr>
              <a:t>Example</a:t>
            </a:r>
            <a:endParaRPr lang="tr-TR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9540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905000" y="403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060" y="1524000"/>
            <a:ext cx="5607855" cy="293170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724400"/>
            <a:ext cx="4500776" cy="199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51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Future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Works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26" y="1905000"/>
            <a:ext cx="8870990" cy="433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603863" y="3085010"/>
            <a:ext cx="76962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5500" dirty="0" smtClean="0">
                <a:solidFill>
                  <a:schemeClr val="tx1"/>
                </a:solidFill>
                <a:latin typeface="Arial" charset="0"/>
              </a:rPr>
              <a:t>THANK YOU!</a:t>
            </a:r>
            <a:endParaRPr lang="en-US" sz="5500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99645"/>
            <a:ext cx="5270491" cy="262861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739445" y="4953000"/>
            <a:ext cx="329680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dirty="0">
                <a:latin typeface="Arial" pitchFamily="34" charset="0"/>
                <a:cs typeface="Arial" pitchFamily="34" charset="0"/>
                <a:hlinkClick r:id="rId3"/>
              </a:rPr>
              <a:t>Web: </a:t>
            </a:r>
            <a:r>
              <a:rPr lang="en-US" dirty="0">
                <a:latin typeface="Arial" pitchFamily="34" charset="0"/>
                <a:cs typeface="Arial" pitchFamily="34" charset="0"/>
                <a:hlinkClick r:id="rId3"/>
              </a:rPr>
              <a:t>http://www.ecc.itu.edu.tr/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358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tr-T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1963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CMOS</a:t>
            </a:r>
          </a:p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1965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Moore’s Law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Transistor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doubles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1975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Moore’s Law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Transistor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doubles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Gordon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Moore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see Moore’s law dying here in the next decade 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confirm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slowdown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advancement,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and a half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Uncertainty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probabilistic phenomena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Fabrication challenges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emerge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nano-crossbar</a:t>
            </a:r>
            <a:r>
              <a:rPr lang="tr-T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arrays</a:t>
            </a:r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0393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Transistors</a:t>
            </a:r>
            <a:endParaRPr lang="tr-T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828800"/>
            <a:ext cx="4126522" cy="126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922" y="1760784"/>
            <a:ext cx="3962400" cy="140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5"/>
          <p:cNvSpPr txBox="1"/>
          <p:nvPr/>
        </p:nvSpPr>
        <p:spPr>
          <a:xfrm>
            <a:off x="926122" y="3208760"/>
            <a:ext cx="1951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err="1" smtClean="0">
                <a:latin typeface="Arial" pitchFamily="34" charset="0"/>
                <a:cs typeface="Arial" pitchFamily="34" charset="0"/>
              </a:rPr>
              <a:t>Nanowire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 transistor</a:t>
            </a:r>
            <a:endParaRPr lang="en-US" sz="1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5269522" y="3242846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Single electron transistor</a:t>
            </a:r>
            <a:endParaRPr lang="en-US" sz="1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4147890"/>
            <a:ext cx="8153400" cy="2133600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Direct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safe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replacement of CMOS transistors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Some advantages over CMOS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Interconnection problems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Lack of integration</a:t>
            </a:r>
          </a:p>
          <a:p>
            <a:pPr>
              <a:buNone/>
            </a:pPr>
            <a:endParaRPr lang="tr-T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5"/>
          <p:cNvSpPr txBox="1"/>
          <p:nvPr/>
        </p:nvSpPr>
        <p:spPr>
          <a:xfrm>
            <a:off x="322014" y="3754525"/>
            <a:ext cx="2670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Carbon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anotube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transistor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5"/>
          <p:cNvSpPr txBox="1"/>
          <p:nvPr/>
        </p:nvSpPr>
        <p:spPr>
          <a:xfrm>
            <a:off x="3158047" y="3776246"/>
            <a:ext cx="2111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latin typeface="Arial" pitchFamily="34" charset="0"/>
                <a:cs typeface="Arial" pitchFamily="34" charset="0"/>
              </a:rPr>
              <a:t>Spin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transistor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5"/>
          <p:cNvSpPr txBox="1"/>
          <p:nvPr/>
        </p:nvSpPr>
        <p:spPr>
          <a:xfrm>
            <a:off x="5599741" y="3776246"/>
            <a:ext cx="2340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latin typeface="Arial" pitchFamily="34" charset="0"/>
                <a:cs typeface="Arial" pitchFamily="34" charset="0"/>
              </a:rPr>
              <a:t>Quantum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well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transistor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578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Nano-crossbar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Arrays</a:t>
            </a:r>
            <a:endParaRPr lang="tr-T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533400" y="1676400"/>
            <a:ext cx="8686800" cy="1676400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tr-TR" sz="2300" dirty="0" smtClean="0">
                <a:latin typeface="Arial" panose="020B0604020202020204" pitchFamily="34" charset="0"/>
              </a:rPr>
              <a:t>Regular arrays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tr-TR" sz="2300" b="1" dirty="0" smtClean="0">
                <a:solidFill>
                  <a:srgbClr val="CC0000"/>
                </a:solidFill>
                <a:latin typeface="Arial" panose="020B0604020202020204" pitchFamily="34" charset="0"/>
              </a:rPr>
              <a:t>Regularity</a:t>
            </a:r>
            <a:r>
              <a:rPr lang="en-US" altLang="tr-TR" sz="2300" dirty="0" smtClean="0">
                <a:latin typeface="Arial" panose="020B0604020202020204" pitchFamily="34" charset="0"/>
              </a:rPr>
              <a:t>; </a:t>
            </a:r>
            <a:r>
              <a:rPr lang="en-US" altLang="tr-TR" sz="2300" b="1" dirty="0" smtClean="0">
                <a:solidFill>
                  <a:srgbClr val="CC0000"/>
                </a:solidFill>
                <a:latin typeface="Arial" panose="020B0604020202020204" pitchFamily="34" charset="0"/>
              </a:rPr>
              <a:t>ease of design</a:t>
            </a:r>
            <a:r>
              <a:rPr lang="en-US" altLang="tr-TR" sz="2300" dirty="0" smtClean="0">
                <a:solidFill>
                  <a:srgbClr val="004C00"/>
                </a:solidFill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tr-TR" sz="2300" dirty="0" smtClean="0">
                <a:latin typeface="Arial" panose="020B0604020202020204" pitchFamily="34" charset="0"/>
              </a:rPr>
              <a:t>Nanotechnology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tr-TR" sz="2300" b="1" dirty="0" smtClean="0">
                <a:solidFill>
                  <a:srgbClr val="CC0000"/>
                </a:solidFill>
                <a:latin typeface="Arial" panose="020B0604020202020204" pitchFamily="34" charset="0"/>
              </a:rPr>
              <a:t>Self-assembled</a:t>
            </a:r>
            <a:r>
              <a:rPr lang="en-US" altLang="tr-TR" sz="2300" dirty="0" smtClean="0">
                <a:latin typeface="Arial" panose="020B0604020202020204" pitchFamily="34" charset="0"/>
              </a:rPr>
              <a:t> systems.</a:t>
            </a:r>
          </a:p>
        </p:txBody>
      </p:sp>
      <p:pic>
        <p:nvPicPr>
          <p:cNvPr id="5" name="Picture 9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90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010150" y="6019800"/>
            <a:ext cx="32210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1900" b="1">
                <a:solidFill>
                  <a:srgbClr val="006600"/>
                </a:solidFill>
              </a:rPr>
              <a:t>Self-assembled nanowires</a:t>
            </a:r>
            <a:endParaRPr lang="en-US" altLang="tr-TR" sz="1900">
              <a:solidFill>
                <a:srgbClr val="006600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990600" y="6019800"/>
            <a:ext cx="4038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1900" b="1">
                <a:solidFill>
                  <a:srgbClr val="006600"/>
                </a:solidFill>
              </a:rPr>
              <a:t>Self-assembled circuit with 64,000 elements in three minutes</a:t>
            </a:r>
          </a:p>
        </p:txBody>
      </p:sp>
      <p:pic>
        <p:nvPicPr>
          <p:cNvPr id="8" name="Picture 9" descr="http://t1.gstatic.com/images?q=tbn:ANd9GcRHmO4Ta-UnDywpSgc6Qz6yMAJeT_XJ3_4dfXQQzSdLTKFDZ5alk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33528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730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6" grpId="0" autoUpdateAnimBg="0"/>
      <p:bldP spid="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 Self-assembly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4111752" cy="2667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Directed assembly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Advantages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Results in a functional construct from a print/layout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Disadvantages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Costly in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nanoscale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Time consuming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1752600"/>
            <a:ext cx="4495800" cy="24384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Self assembly </a:t>
            </a:r>
          </a:p>
          <a:p>
            <a:pPr marL="640080" marR="0" lvl="1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Advantages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9144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75000"/>
              <a:buFont typeface="Wingdings"/>
              <a:buChar char="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Fast and efficient in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nanoscale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9144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75000"/>
              <a:buFont typeface="Wingdings"/>
              <a:buChar char="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Results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 condensed structures</a:t>
            </a:r>
          </a:p>
          <a:p>
            <a:pPr marL="640080" marR="0" lvl="1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Disadvantages</a:t>
            </a:r>
          </a:p>
          <a:p>
            <a:pPr marL="9144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75000"/>
              <a:buFont typeface="Wingdings"/>
              <a:buChar char="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 results in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 functional construct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7154" name="Picture 2" descr="Xenon-IB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223" y="4648200"/>
            <a:ext cx="2948577" cy="1295400"/>
          </a:xfrm>
          <a:prstGeom prst="rect">
            <a:avLst/>
          </a:prstGeom>
          <a:noFill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261757"/>
            <a:ext cx="2514600" cy="221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Modelling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Nano-Crossbar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Arrays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44"/>
          <p:cNvSpPr txBox="1">
            <a:spLocks noChangeArrowheads="1"/>
          </p:cNvSpPr>
          <p:nvPr/>
        </p:nvSpPr>
        <p:spPr bwMode="auto">
          <a:xfrm>
            <a:off x="1981200" y="5562600"/>
            <a:ext cx="4842598" cy="37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5" tIns="34287" rIns="68575" bIns="34287">
            <a:spAutoFit/>
          </a:bodyPr>
          <a:lstStyle>
            <a:lvl1pPr defTabSz="40227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9100" defTabSz="40227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38200" defTabSz="40227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57300" defTabSz="40227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76400" defTabSz="40227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336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908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480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052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Nano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array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and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3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different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crosspoint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models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8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9" y="1905000"/>
            <a:ext cx="71628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21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4916</TotalTime>
  <Words>1296</Words>
  <Application>Microsoft Office PowerPoint</Application>
  <PresentationFormat>Ekran Gösterisi (4:3)</PresentationFormat>
  <Paragraphs>189</Paragraphs>
  <Slides>42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50" baseType="lpstr">
      <vt:lpstr>Arial</vt:lpstr>
      <vt:lpstr>Calibri</vt:lpstr>
      <vt:lpstr>Times New Roman</vt:lpstr>
      <vt:lpstr>Tw Cen MT</vt:lpstr>
      <vt:lpstr>Wingdings</vt:lpstr>
      <vt:lpstr>Wingdings 2</vt:lpstr>
      <vt:lpstr>Median</vt:lpstr>
      <vt:lpstr>Visio</vt:lpstr>
      <vt:lpstr>IMPLEMENTATION OF A SWITCHING NANO-CROSSBAR COMPUTER </vt:lpstr>
      <vt:lpstr>Project Details</vt:lpstr>
      <vt:lpstr>Project Details</vt:lpstr>
      <vt:lpstr>Outline</vt:lpstr>
      <vt:lpstr>Motivation</vt:lpstr>
      <vt:lpstr>Emerging Transistors</vt:lpstr>
      <vt:lpstr>Nano-crossbar Arrays</vt:lpstr>
      <vt:lpstr>Why Self-assembly?</vt:lpstr>
      <vt:lpstr>Modelling Nano-Crossbar Arrays</vt:lpstr>
      <vt:lpstr>Diode-based Model</vt:lpstr>
      <vt:lpstr>Diode-based Model</vt:lpstr>
      <vt:lpstr>Diode-based Model</vt:lpstr>
      <vt:lpstr>Diode-based Model</vt:lpstr>
      <vt:lpstr>FET-based Model</vt:lpstr>
      <vt:lpstr>FET-based Model</vt:lpstr>
      <vt:lpstr>FET-based Model</vt:lpstr>
      <vt:lpstr>Two-terminal vs. Four-terminal </vt:lpstr>
      <vt:lpstr>Two-terminal vs. Four-terminal </vt:lpstr>
      <vt:lpstr>Two-terminal vs. Four-terminal </vt:lpstr>
      <vt:lpstr>A Lattice of Four-terminal Switches</vt:lpstr>
      <vt:lpstr>Four-terminal Switch-based Model </vt:lpstr>
      <vt:lpstr>Logic Synthesis Problem</vt:lpstr>
      <vt:lpstr>Logic Synthesis Problem</vt:lpstr>
      <vt:lpstr>Synthesis Method </vt:lpstr>
      <vt:lpstr>Synthesis Method</vt:lpstr>
      <vt:lpstr>Math Behind the Method – Theorem 1</vt:lpstr>
      <vt:lpstr>Math Behind the Method – Theorem 1</vt:lpstr>
      <vt:lpstr>Math Behind the Method – Theorem 2</vt:lpstr>
      <vt:lpstr>Math Behind the Method – Theorem 2</vt:lpstr>
      <vt:lpstr>Method’s Performance</vt:lpstr>
      <vt:lpstr>Experimental Results</vt:lpstr>
      <vt:lpstr>Nano-Crossbar Arrays and Defects</vt:lpstr>
      <vt:lpstr>Defects in  Diode based Nano Arrays</vt:lpstr>
      <vt:lpstr>Defects in  FET based Nano Arrays</vt:lpstr>
      <vt:lpstr>Defects in  Four-terminal Switch based Nano Arrays</vt:lpstr>
      <vt:lpstr>Proposed Algorithm</vt:lpstr>
      <vt:lpstr>Experimental Results</vt:lpstr>
      <vt:lpstr>R-C Modeling of Arrays</vt:lpstr>
      <vt:lpstr>Performance Optimization</vt:lpstr>
      <vt:lpstr>1-bit Full Adder Example</vt:lpstr>
      <vt:lpstr>Future Works</vt:lpstr>
      <vt:lpstr>PowerPoint Sunusu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Altun</dc:creator>
  <cp:lastModifiedBy>altunmu@itu.edu.tr</cp:lastModifiedBy>
  <cp:revision>716</cp:revision>
  <dcterms:created xsi:type="dcterms:W3CDTF">2012-09-30T18:40:50Z</dcterms:created>
  <dcterms:modified xsi:type="dcterms:W3CDTF">2017-12-20T15:25:25Z</dcterms:modified>
</cp:coreProperties>
</file>