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3"/>
  </p:notesMasterIdLst>
  <p:sldIdLst>
    <p:sldId id="292" r:id="rId2"/>
    <p:sldId id="257" r:id="rId3"/>
    <p:sldId id="285" r:id="rId4"/>
    <p:sldId id="274" r:id="rId5"/>
    <p:sldId id="277" r:id="rId6"/>
    <p:sldId id="288" r:id="rId7"/>
    <p:sldId id="289" r:id="rId8"/>
    <p:sldId id="284" r:id="rId9"/>
    <p:sldId id="279" r:id="rId10"/>
    <p:sldId id="286" r:id="rId11"/>
    <p:sldId id="272" r:id="rId12"/>
    <p:sldId id="394" r:id="rId13"/>
    <p:sldId id="298" r:id="rId14"/>
    <p:sldId id="299" r:id="rId15"/>
    <p:sldId id="300" r:id="rId16"/>
    <p:sldId id="301" r:id="rId17"/>
    <p:sldId id="303" r:id="rId18"/>
    <p:sldId id="306" r:id="rId19"/>
    <p:sldId id="307" r:id="rId20"/>
    <p:sldId id="379" r:id="rId21"/>
    <p:sldId id="380" r:id="rId22"/>
    <p:sldId id="381" r:id="rId23"/>
    <p:sldId id="382" r:id="rId24"/>
    <p:sldId id="383" r:id="rId25"/>
    <p:sldId id="384" r:id="rId26"/>
    <p:sldId id="312" r:id="rId27"/>
    <p:sldId id="392" r:id="rId28"/>
    <p:sldId id="320" r:id="rId29"/>
    <p:sldId id="363" r:id="rId30"/>
    <p:sldId id="362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 varScale="1">
        <p:scale>
          <a:sx n="50" d="100"/>
          <a:sy n="50" d="100"/>
        </p:scale>
        <p:origin x="56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8E955-2C42-4A95-BB45-9234D938DF7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E3316-0235-4BF5-93E7-5148253F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0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Visio_2003-2010__izimi1.vsd"/><Relationship Id="rId5" Type="http://schemas.openxmlformats.org/officeDocument/2006/relationships/image" Target="../media/image4.png"/><Relationship Id="rId4" Type="http://schemas.openxmlformats.org/officeDocument/2006/relationships/hyperlink" Target="http://www.ecc.itu.edu.tr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eRCygdW--c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hyperlink" Target="https://www.microsoft.com/en-us/research/wp-content/uploads/2016/02/dna-manual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Visio_2003-2010__izimi2.vsd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Visio_2003-2010__izimi3.vsd"/><Relationship Id="rId3" Type="http://schemas.openxmlformats.org/officeDocument/2006/relationships/oleObject" Target="../embeddings/oleObject1.bin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3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Microsoft_Visio_2003-2010__izimi4.vsd"/><Relationship Id="rId4" Type="http://schemas.openxmlformats.org/officeDocument/2006/relationships/image" Target="../media/image50.emf"/><Relationship Id="rId9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7779" y="1143000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Nanoelektronik</a:t>
            </a:r>
            <a:r>
              <a:rPr lang="tr-T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 Yeni Hesaplama Teknikleri</a:t>
            </a:r>
            <a:endParaRPr lang="en-US" sz="36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pPr algn="ctr"/>
            <a:r>
              <a:rPr lang="tr-TR" sz="2000" smtClean="0"/>
              <a:t> </a:t>
            </a:r>
            <a:endParaRPr lang="en-US" sz="2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100" dirty="0" smtClean="0">
                <a:solidFill>
                  <a:srgbClr val="FFFFFF"/>
                </a:solidFill>
              </a:rPr>
              <a:t>29 Eylül 2017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29487" y="3446440"/>
            <a:ext cx="6324600" cy="2286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4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4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r>
              <a:rPr kumimoji="0" lang="tr-TR" sz="34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tr-TR" sz="34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PhD</a:t>
            </a:r>
            <a:endParaRPr kumimoji="0" lang="tr-TR" sz="34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6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</a:t>
            </a:r>
            <a:r>
              <a:rPr kumimoji="0" lang="tr-T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ktron</a:t>
            </a:r>
            <a:r>
              <a:rPr lang="tr-TR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ik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Haberleşme Mühendisliği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İstanbul Teknik Üniversitesi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3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4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9" descr="http://www.iieom.org/ITU_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2264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Nesne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364636"/>
              </p:ext>
            </p:extLst>
          </p:nvPr>
        </p:nvGraphicFramePr>
        <p:xfrm>
          <a:off x="7010400" y="3294040"/>
          <a:ext cx="1971306" cy="211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Visio" r:id="rId6" imgW="1672824" imgH="1803426" progId="Visio.Drawing.11">
                  <p:embed/>
                </p:oleObj>
              </mc:Choice>
              <mc:Fallback>
                <p:oleObj name="Visio" r:id="rId6" imgW="1672824" imgH="18034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294040"/>
                        <a:ext cx="1971306" cy="2111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http://sci-all.com/wp-content/uploads/2016/09/SCI-ALL-web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5716"/>
            <a:ext cx="3260544" cy="10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362200" y="6096000"/>
            <a:ext cx="6781799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tr-TR" sz="2100" dirty="0">
                <a:solidFill>
                  <a:srgbClr val="FFFFFF"/>
                </a:solidFill>
              </a:rPr>
              <a:t> </a:t>
            </a:r>
            <a:r>
              <a:rPr lang="tr-TR" sz="2000" dirty="0">
                <a:solidFill>
                  <a:srgbClr val="FFFFFF"/>
                </a:solidFill>
              </a:rPr>
              <a:t>Bilim Herkesi Birleştirir (SCI-ALL</a:t>
            </a:r>
            <a:r>
              <a:rPr lang="tr-TR" sz="2000" dirty="0" smtClean="0">
                <a:solidFill>
                  <a:srgbClr val="FFFFFF"/>
                </a:solidFill>
              </a:rPr>
              <a:t>) - </a:t>
            </a:r>
            <a:r>
              <a:rPr lang="tr-TR" sz="2000" dirty="0">
                <a:solidFill>
                  <a:srgbClr val="FFFFFF"/>
                </a:solidFill>
              </a:rPr>
              <a:t>Avrupa Araştırmacılar </a:t>
            </a:r>
            <a:r>
              <a:rPr lang="tr-TR" sz="2000" dirty="0" smtClean="0">
                <a:solidFill>
                  <a:srgbClr val="FFFFFF"/>
                </a:solidFill>
              </a:rPr>
              <a:t>Gecesi</a:t>
            </a:r>
          </a:p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Istanbul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200" y="480658"/>
            <a:ext cx="3975040" cy="10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70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ktronik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Araştırmaları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archive.wired.com/news/images/full/nanowires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83844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1143000" y="1651337"/>
            <a:ext cx="62103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Nanobilgisayarlar</a:t>
            </a:r>
            <a:r>
              <a:rPr lang="tr-T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gerçek oluyor</a:t>
            </a:r>
            <a:endParaRPr lang="en-US" sz="3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20574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err="1" smtClean="0">
                <a:solidFill>
                  <a:srgbClr val="000000"/>
                </a:solidFill>
                <a:latin typeface="Gill Sans"/>
              </a:rPr>
              <a:t>Nanotelleri</a:t>
            </a:r>
            <a:r>
              <a:rPr lang="tr-TR" b="1" dirty="0" smtClean="0">
                <a:solidFill>
                  <a:srgbClr val="000000"/>
                </a:solidFill>
                <a:latin typeface="Gill Sans"/>
              </a:rPr>
              <a:t> ile bilgisayar, Harvard </a:t>
            </a:r>
            <a:r>
              <a:rPr lang="tr-TR" b="1" dirty="0" err="1" smtClean="0">
                <a:solidFill>
                  <a:srgbClr val="000000"/>
                </a:solidFill>
                <a:latin typeface="Gill Sans"/>
              </a:rPr>
              <a:t>University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282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ktronik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Araştırmaları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Feynman, R. P. (1960). There's plenty of room at the bottom. 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Engineering and Science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(5), 22-36.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tr-TR" dirty="0" smtClean="0"/>
          </a:p>
          <a:p>
            <a:endParaRPr lang="tr-TR" sz="3200" dirty="0" smtClean="0"/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endParaRPr lang="tr-TR" sz="3200" dirty="0"/>
          </a:p>
          <a:p>
            <a:pPr>
              <a:buNone/>
            </a:pPr>
            <a:endParaRPr lang="tr-TR" sz="3200" dirty="0" smtClean="0"/>
          </a:p>
        </p:txBody>
      </p:sp>
      <p:pic>
        <p:nvPicPr>
          <p:cNvPr id="4" name="Picture 2" descr="http://www.zyvex.com/nanotech/images/feynmanVery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17518"/>
            <a:ext cx="1295400" cy="16306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3390781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Richard Feynman Nanotechnology Lecture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1984</a:t>
            </a:r>
          </a:p>
          <a:p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http://www.youtube.com/watch?v=4eRCygdW--c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Yeni Hesaplama Teknikleri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Arial" charset="0"/>
              </a:rPr>
              <a:t>Kuantum hesaplama</a:t>
            </a:r>
            <a:endParaRPr lang="en-US" sz="2800" dirty="0" smtClean="0">
              <a:latin typeface="Arial" charset="0"/>
            </a:endParaRPr>
          </a:p>
          <a:p>
            <a:r>
              <a:rPr lang="tr-TR" sz="2800" dirty="0" smtClean="0">
                <a:latin typeface="Arial" charset="0"/>
              </a:rPr>
              <a:t>DNA hesaplama</a:t>
            </a:r>
            <a:endParaRPr lang="en-US" sz="2800" dirty="0" smtClean="0">
              <a:latin typeface="Arial" charset="0"/>
            </a:endParaRPr>
          </a:p>
          <a:p>
            <a:r>
              <a:rPr lang="tr-TR" sz="2800" dirty="0" err="1" smtClean="0">
                <a:latin typeface="Arial" charset="0"/>
              </a:rPr>
              <a:t>Nanodizinler</a:t>
            </a:r>
            <a:r>
              <a:rPr lang="tr-TR" sz="2800" dirty="0" smtClean="0">
                <a:latin typeface="Arial" charset="0"/>
              </a:rPr>
              <a:t> ile hesaplama</a:t>
            </a:r>
          </a:p>
          <a:p>
            <a:r>
              <a:rPr lang="tr-TR" sz="2800" dirty="0" err="1" smtClean="0">
                <a:latin typeface="Arial" charset="0"/>
              </a:rPr>
              <a:t>Olasılıksal</a:t>
            </a:r>
            <a:r>
              <a:rPr lang="tr-TR" sz="2800" dirty="0" smtClean="0">
                <a:latin typeface="Arial" charset="0"/>
              </a:rPr>
              <a:t> hesaplama</a:t>
            </a:r>
            <a:endParaRPr lang="en-US" sz="2800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pic>
        <p:nvPicPr>
          <p:cNvPr id="8" name="Picture 4" descr="zihni sinir hesap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31814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87" y="3833283"/>
            <a:ext cx="3622675" cy="24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5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Kuantum Hesaplama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eoride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kuantum bilgisayarlar, 10 milyar yılda çözülecek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RSA-2048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problemini saniyeler içinde çözebiliyor.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RSA 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kiriptosunu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kırmak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kriptolojide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çığır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açacaktır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Kuantum hesaplama şifreleme ve güvenli data transferinde önemlidir.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our-qubit quantum device (E Lucero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59198"/>
            <a:ext cx="3276600" cy="1843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887998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latin typeface="Arial" pitchFamily="34" charset="0"/>
                <a:cs typeface="Arial" pitchFamily="34" charset="0"/>
              </a:rPr>
              <a:t>Erik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Lucero’nun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devresi 15’i asal çarpanlarına ayırıyor, 2012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10" name="Picture 2" descr="https://upload.wikimedia.org/wikipedia/commons/thumb/1/17/DWave_128chip.jpg/1280px-DWave_128ch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2667000" cy="18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4876800" y="5887998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latin typeface="Arial" pitchFamily="34" charset="0"/>
                <a:cs typeface="Arial" pitchFamily="34" charset="0"/>
              </a:rPr>
              <a:t>NASA kuantum bilgisayar, D-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Wave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, 2016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17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Kuantum Hesaplama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/>
          </a:bodyPr>
          <a:lstStyle/>
          <a:p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Şubat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IBM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bilim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adamları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süper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iletken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entegreli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devreler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ile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kuantum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bilgisayar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işlemlerinde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birkaç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buluşa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imza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attı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Eylül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Modern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bilgisayarların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yapı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taşları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için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uygun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silikondaki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atomu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temel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ilk "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kuantum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"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çalışması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Ekim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Nobel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Ödülleri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David J.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Wineland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Serge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Haroche'ye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kuantum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dünyasını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anlama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hakkındaki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temel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çalışmalarından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ötürü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sunuldu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ıs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2013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Google Quantum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Yapay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Zeka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Laboratuvarı'nı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512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kbit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kuantum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bilgisayar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ile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başlattı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Aralık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2015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NASA,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dünyanın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ilk tam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işl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evli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milyon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dolarlık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kuantum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bilgisayarını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kamuya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açıkladı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ğustos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2016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Maryland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Üniversitesi'ndeki bilim adamları, ilk yeniden programlanabilir kuantum bilgisayarını başarıyla kurdu.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52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1695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vs.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Bit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0 veya 1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Deterministik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Ayrı ve kesin durumlar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in durumu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Herhangi bir zamanda 1 veya 0 olma olasılığı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7448" y="1600200"/>
            <a:ext cx="4111752" cy="5029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</a:t>
            </a:r>
            <a:r>
              <a:rPr lang="tr-TR" sz="2600" b="1" noProof="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kumimoji="0" lang="tr-TR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ubit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0 ve 1 aynı zamanda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Olasılıksal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Durumların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süperpozisyonu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ubit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in durumu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0 durumunda olma ihtimali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durumunda olma ihtimali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3962400"/>
            <a:ext cx="1857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267200"/>
            <a:ext cx="2133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174892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6019800"/>
            <a:ext cx="523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7150" y="5257800"/>
            <a:ext cx="24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7159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 ve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Kubit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upload.wikimedia.org/wikipedia/commons/thumb/5/53/Quantum_computer.svg/200px-Quantum_comput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603545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316" name="Picture 4" descr="https://encrypted-tbn1.gstatic.com/images?q=tbn:ANd9GcQ2gyT4pCC289vPI_Z5BAjW6gX6RXNv2bjroNch8U6SxIaZE4YR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4033548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6352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Tersinir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uantum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Kapılar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0657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1828800"/>
            <a:ext cx="221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828800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295400" y="24384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971800"/>
            <a:ext cx="0" cy="838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48600" y="24384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10000"/>
            <a:ext cx="923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10000"/>
            <a:ext cx="457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100" y="3810000"/>
            <a:ext cx="495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676400" y="4572000"/>
            <a:ext cx="57912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uantum kapılar tersinir</a:t>
            </a:r>
            <a:endParaRPr lang="en-US" dirty="0"/>
          </a:p>
        </p:txBody>
      </p:sp>
      <p:sp>
        <p:nvSpPr>
          <p:cNvPr id="15" name="TextBox 21"/>
          <p:cNvSpPr txBox="1"/>
          <p:nvPr/>
        </p:nvSpPr>
        <p:spPr>
          <a:xfrm>
            <a:off x="1676400" y="5209401"/>
            <a:ext cx="57912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Zamanda geri dönüş</a:t>
            </a:r>
            <a:endParaRPr lang="en-US" dirty="0"/>
          </a:p>
        </p:txBody>
      </p:sp>
      <p:sp>
        <p:nvSpPr>
          <p:cNvPr id="18" name="TextBox 21"/>
          <p:cNvSpPr txBox="1"/>
          <p:nvPr/>
        </p:nvSpPr>
        <p:spPr>
          <a:xfrm>
            <a:off x="1676400" y="5863590"/>
            <a:ext cx="57912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Yeniden başlatma yok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52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Hesaplama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ara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lel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ve etkin hesaplama</a:t>
            </a:r>
          </a:p>
          <a:p>
            <a:pPr lvl="1"/>
            <a:r>
              <a:rPr lang="en-US" sz="2100" dirty="0" err="1">
                <a:latin typeface="Arial" pitchFamily="34" charset="0"/>
                <a:cs typeface="Arial" pitchFamily="34" charset="0"/>
              </a:rPr>
              <a:t>Bazı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sorunlar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için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DNA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bilgisayarlar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şimdiye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kadar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inşa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edilmiş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diğer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bilgisayarlardan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daha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hızlı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daha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küçüktür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1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1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DNA test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tüpü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trilyonlarca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iplikçikler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içerebilir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700" dirty="0" smtClean="0">
                <a:latin typeface="Arial" pitchFamily="34" charset="0"/>
                <a:cs typeface="Arial" pitchFamily="34" charset="0"/>
              </a:rPr>
              <a:t>Kırılgan, yavaş ve düşük </a:t>
            </a:r>
            <a:r>
              <a:rPr lang="tr-TR" sz="2700" dirty="0" err="1" smtClean="0">
                <a:latin typeface="Arial" pitchFamily="34" charset="0"/>
                <a:cs typeface="Arial" pitchFamily="34" charset="0"/>
              </a:rPr>
              <a:t>doğruluklu</a:t>
            </a:r>
            <a:endParaRPr lang="tr-TR" sz="27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100" dirty="0" smtClean="0">
                <a:latin typeface="Arial" pitchFamily="34" charset="0"/>
                <a:cs typeface="Arial" pitchFamily="34" charset="0"/>
              </a:rPr>
              <a:t>Belli sıcaklık ve çevre koşulu gerekli</a:t>
            </a:r>
          </a:p>
          <a:p>
            <a:pPr lvl="1"/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Olasılıksal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tr-TR" sz="2100" dirty="0" smtClean="0">
                <a:latin typeface="Arial" pitchFamily="34" charset="0"/>
                <a:cs typeface="Arial" pitchFamily="34" charset="0"/>
              </a:rPr>
              <a:t>Organik ve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bozunması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kolay</a:t>
            </a:r>
          </a:p>
          <a:p>
            <a:pPr marL="365760" lvl="1" indent="0">
              <a:buNone/>
            </a:pPr>
            <a:endParaRPr lang="tr-TR" sz="2100" dirty="0" smtClean="0"/>
          </a:p>
          <a:p>
            <a:pPr lvl="1">
              <a:buNone/>
            </a:pPr>
            <a:endParaRPr lang="tr-TR" sz="2400" dirty="0" smtClean="0"/>
          </a:p>
          <a:p>
            <a:pPr lvl="1"/>
            <a:endParaRPr lang="en-US" sz="2500" dirty="0" smtClean="0">
              <a:latin typeface="Arial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343" y="4953000"/>
            <a:ext cx="8109857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80423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Hesaplama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pPr lvl="1"/>
            <a:endParaRPr lang="tr-TR" sz="2400" dirty="0" smtClean="0"/>
          </a:p>
          <a:p>
            <a:pPr lvl="1">
              <a:buNone/>
            </a:pPr>
            <a:endParaRPr lang="tr-TR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43000" y="1828800"/>
            <a:ext cx="6858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Adleman’ın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deneyi TSP için,1994</a:t>
            </a: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Picture 11" descr="http://www.pnas.org/content/97/4/1328/F1.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923" y="2362200"/>
            <a:ext cx="3754877" cy="2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5181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ravelling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alesman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roblem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(TSP):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7 şehir ve yollar var. Soru: 0 şehrinden 7 şehrine her şehri bir kez ziyaret edecek bir yol var mı?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81200" y="5847481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Yönergeleri dikkate alarak her bir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bağlantı (yol</a:t>
            </a:r>
            <a:r>
              <a:rPr lang="tr-TR" dirty="0">
                <a:latin typeface="Arial" pitchFamily="34" charset="0"/>
                <a:cs typeface="Arial" pitchFamily="34" charset="0"/>
              </a:rPr>
              <a:t>) için DNA ipleri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oluşturulur.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83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ktronik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Nedir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Ele</a:t>
            </a:r>
            <a:r>
              <a:rPr lang="tr-TR" sz="3600" dirty="0" err="1" smtClean="0">
                <a:latin typeface="Arial" pitchFamily="34" charset="0"/>
                <a:cs typeface="Arial" pitchFamily="34" charset="0"/>
              </a:rPr>
              <a:t>ktronik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2667000" y="1600200"/>
            <a:ext cx="13716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514600"/>
            <a:ext cx="49530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 nm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-9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10 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angstroms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Atomic Van der Waals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yarıçap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 </a:t>
            </a:r>
            <a:r>
              <a:rPr lang="en-U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0.3 </a:t>
            </a:r>
            <a:r>
              <a:rPr lang="tr-TR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3 </a:t>
            </a:r>
            <a:r>
              <a:rPr lang="tr-TR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angstrom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Silicon Van der Waals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yarıçap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angstrom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DNA sarmalının çapı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2nm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tr-TR" baseline="30000" dirty="0" smtClean="0">
                <a:latin typeface="Arial" pitchFamily="34" charset="0"/>
                <a:cs typeface="Arial" pitchFamily="34" charset="0"/>
              </a:rPr>
              <a:t>,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Hücre zarı kalınlığı: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7.5nm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Hali hazırda kullandığımız CMOS anahtar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transistör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14nm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İnsan saçının kalınlığı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50um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50000nm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" descr="File:Sphere and 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299" y="2362200"/>
            <a:ext cx="1920901" cy="1905000"/>
          </a:xfrm>
          <a:prstGeom prst="rect">
            <a:avLst/>
          </a:prstGeom>
          <a:noFill/>
        </p:spPr>
      </p:pic>
      <p:pic>
        <p:nvPicPr>
          <p:cNvPr id="10" name="Picture 2" descr="C:\Users\Altun\Desktop\ELE523E\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667000"/>
            <a:ext cx="1323975" cy="3259015"/>
          </a:xfrm>
          <a:prstGeom prst="rect">
            <a:avLst/>
          </a:prstGeom>
          <a:noFill/>
        </p:spPr>
      </p:pic>
      <p:pic>
        <p:nvPicPr>
          <p:cNvPr id="11" name="Picture 2" descr="https://encrypted-tbn2.gstatic.com/images?q=tbn:ANd9GcRrb_97fsQjGF1QVlpaWvVgf64Byo7UHI5Y7blVTABU9XH6PejD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150533" cy="1676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91200" y="6290846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İnsan saçı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114800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Atomun küre modeli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48600" y="5879068"/>
            <a:ext cx="1335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DNA sarmalı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Hesaplama ile Lojik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066799" y="2057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1066800" y="3048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4800600" y="2514600"/>
            <a:ext cx="3322931" cy="630238"/>
            <a:chOff x="2819400" y="1981200"/>
            <a:chExt cx="2756857" cy="630147"/>
          </a:xfrm>
        </p:grpSpPr>
        <p:sp>
          <p:nvSpPr>
            <p:cNvPr id="28" name="Line 97"/>
            <p:cNvSpPr>
              <a:spLocks noChangeShapeType="1"/>
            </p:cNvSpPr>
            <p:nvPr/>
          </p:nvSpPr>
          <p:spPr bwMode="auto">
            <a:xfrm>
              <a:off x="4206954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Text Box 98"/>
            <p:cNvSpPr txBox="1">
              <a:spLocks noChangeArrowheads="1"/>
            </p:cNvSpPr>
            <p:nvPr/>
          </p:nvSpPr>
          <p:spPr bwMode="auto">
            <a:xfrm>
              <a:off x="3641248" y="1981200"/>
              <a:ext cx="37857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Text Box 98"/>
            <p:cNvSpPr txBox="1">
              <a:spLocks noChangeArrowheads="1"/>
            </p:cNvSpPr>
            <p:nvPr/>
          </p:nvSpPr>
          <p:spPr bwMode="auto">
            <a:xfrm>
              <a:off x="5221723" y="1981200"/>
              <a:ext cx="354534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Text Box 98"/>
            <p:cNvSpPr txBox="1">
              <a:spLocks noChangeArrowheads="1"/>
            </p:cNvSpPr>
            <p:nvPr/>
          </p:nvSpPr>
          <p:spPr bwMode="auto">
            <a:xfrm>
              <a:off x="3173822" y="2057389"/>
              <a:ext cx="404207" cy="55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24000" y="4495800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3600" y="4479011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0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Hesaplama ile Lojik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429000"/>
            <a:ext cx="5334000" cy="3260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0695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Hesaplama ile Lojik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81400"/>
            <a:ext cx="5531247" cy="288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82203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Hesaplama ile Lojik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67" y="3345637"/>
            <a:ext cx="6418562" cy="337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97678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Hesaplama ile Lojik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81400"/>
            <a:ext cx="5833845" cy="3002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8780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Hesaplama Programı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83" y="1905000"/>
            <a:ext cx="7980065" cy="45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29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Dizinler ile Hesaplama</a:t>
            </a:r>
            <a:endParaRPr lang="en-US" dirty="0"/>
          </a:p>
        </p:txBody>
      </p:sp>
      <p:pic>
        <p:nvPicPr>
          <p:cNvPr id="4" name="Picture 9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031" y="1600200"/>
            <a:ext cx="2130569" cy="213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231" y="1600200"/>
            <a:ext cx="2819400" cy="213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3733800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Kendiliğinden oluşan (self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assembled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dizinler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ile:Self-Assembly of Nanoparti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43054"/>
            <a:ext cx="2971800" cy="22566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35019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Dizinler ile Hesaplama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616" y="2209800"/>
            <a:ext cx="2367956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SELF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ASSEMBLY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3058" y="1981200"/>
            <a:ext cx="1484701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DİZİN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2438400" cy="184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850616" y="2590800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455107"/>
              </p:ext>
            </p:extLst>
          </p:nvPr>
        </p:nvGraphicFramePr>
        <p:xfrm>
          <a:off x="5181600" y="3886200"/>
          <a:ext cx="2590800" cy="272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Visio" r:id="rId5" imgW="1097492" imgH="1150447" progId="Visio.Drawing.11">
                  <p:embed/>
                </p:oleObj>
              </mc:Choice>
              <mc:Fallback>
                <p:oleObj name="Visio" r:id="rId5" imgW="1097492" imgH="11504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86200"/>
                        <a:ext cx="2590800" cy="27248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3847563" y="4754881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41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Olasılıksal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Hesaplama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4111752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Deterministi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Sistemin durumu 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olarak bilinir ve hesaplanabilir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76400"/>
            <a:ext cx="4191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Olasılıksal</a:t>
            </a:r>
            <a:endParaRPr lang="en-US" sz="2800" b="1" noProof="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Sistemin durumu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olasılıksal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olarak hesaplanır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352800"/>
          <a:ext cx="359504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Visio" r:id="rId3" imgW="3112418" imgH="1910320" progId="Visio.Drawing.11">
                  <p:embed/>
                </p:oleObj>
              </mc:Choice>
              <mc:Fallback>
                <p:oleObj name="Visio" r:id="rId3" imgW="3112418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359504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5014912" y="3352800"/>
          <a:ext cx="35956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" name="Visio" r:id="rId5" imgW="3112418" imgH="1910320" progId="Visio.Drawing.11">
                  <p:embed/>
                </p:oleObj>
              </mc:Choice>
              <mc:Fallback>
                <p:oleObj name="Visio" r:id="rId5" imgW="3112418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2" y="3352800"/>
                        <a:ext cx="359568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</a:t>
            </a:r>
            <a:r>
              <a:rPr lang="tr-T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0194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</a:t>
            </a:r>
            <a:r>
              <a:rPr lang="tr-T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</a:t>
            </a:r>
            <a:r>
              <a:rPr lang="tr-T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2794" y="571202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Olasılıksal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6388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" name="Visio" r:id="rId6" imgW="120777" imgH="212217" progId="Visio.Drawing.11">
                  <p:embed/>
                </p:oleObj>
              </mc:Choice>
              <mc:Fallback>
                <p:oleObj name="Visio" r:id="rId6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5" name="Object 15"/>
          <p:cNvGraphicFramePr>
            <a:graphicFrameLocks noChangeAspect="1"/>
          </p:cNvGraphicFramePr>
          <p:nvPr/>
        </p:nvGraphicFramePr>
        <p:xfrm>
          <a:off x="763588" y="3343275"/>
          <a:ext cx="3732212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Visio" r:id="rId8" imgW="3217695" imgH="1910320" progId="Visio.Drawing.11">
                  <p:embed/>
                </p:oleObj>
              </mc:Choice>
              <mc:Fallback>
                <p:oleObj name="Visio" r:id="rId8" imgW="3217695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343275"/>
                        <a:ext cx="3732212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6" name="Object 16"/>
          <p:cNvGraphicFramePr>
            <a:graphicFrameLocks noChangeAspect="1"/>
          </p:cNvGraphicFramePr>
          <p:nvPr/>
        </p:nvGraphicFramePr>
        <p:xfrm>
          <a:off x="4991100" y="3352800"/>
          <a:ext cx="4038600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" name="Visio" r:id="rId10" imgW="3445795" imgH="1910320" progId="Visio.Drawing.11">
                  <p:embed/>
                </p:oleObj>
              </mc:Choice>
              <mc:Fallback>
                <p:oleObj name="Visio" r:id="rId10" imgW="3445795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352800"/>
                        <a:ext cx="4038600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/>
          </p:nvPr>
        </p:nvGraphicFramePr>
        <p:xfrm>
          <a:off x="67056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" name="Visio" r:id="rId12" imgW="120777" imgH="212217" progId="Visio.Drawing.11">
                  <p:embed/>
                </p:oleObj>
              </mc:Choice>
              <mc:Fallback>
                <p:oleObj name="Visio" r:id="rId12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872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14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Neden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Olasılıksal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Hesaplama?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8482" name="AutoShape 18" descr="data:image/jpeg;base64,/9j/4AAQSkZJRgABAQAAAQABAAD/2wCEAAkGBhMSERQUExMVFBUVFxoYGBcYGBgcHBocFxUaGBcYGhgaGyYeGxojGhcXHy8gIycpLCwsFR4xNTAqNSYrLCkBCQoKDgwOGg8PGikkHyQsLCwsLCwtLywvLywsLCksLCktKiosLCwsLyosLCwsLCwsLCwsLCwsLCwsLCwpLCwsNP/AABEIAMIBAwMBIgACEQEDEQH/xAAbAAACAgMBAAAAAAAAAAAAAAAEBQIDAAEGB//EADwQAAECBAQEAwcCBQQCAwAAAAECEQADITEEEkFRBSJhcROBkQYyQqGx0fBSwRQjM+HxBxVichaCJENT/8QAGgEAAgMBAQAAAAAAAAAAAAAAAgMAAQQFBv/EADIRAAEDAwEFBwMEAwEAAAAAAAEAAhEDEiExBCJBUfATYXGBkaHBMrHRBRTh8SMzUkL/2gAMAwEAAhEDEQA/APNAp4mul4oWprRi51BvGYgkjktcgBbXiGcBu+sXYfhE1QzAJqkKzKWAGOr28r9IFkNmAUCQSHALOO+kHSOJqzqRmmBJdICasVe64NMr+jwFVzmCGAef8J2z0mVDNQnuhNsP7PpCf6hUt9GA6B3q5c9oV8UWrDzGAU16E5Q1yBapLv8AKHeDkrSHUpKSzE/AGGpS5T1JDQWhS2ClVDMCVAg5W+NCikgFn2jkfuXB0vNw9F2v2rQIZupFPcyTMmS8h+Ei2wKjo4NusBcKTmqQyvx4eS8N/LmBBWnNm5VB1BanBKS7ZCS9tYC4XhSEswf1D1djtWNNGoIcBzSK1N1zSeWVeiWH3g6XJdJiMvD1rBEkX/fpp8o0ApAEKpUhgKCtvWK8RazMKwehNzXf0FfKFvFJnKD09bxc5hRc7iJWdZGgv0hvImJSB/LCrClFUF+1q9IX8PSpya1r5vBc3iCFIKVTVSSf+D5tQHuKgekIrlzjbwHj8JlANa246nw+U2XmZwGCbkqFyl0prc5Qotcv0ifj8rjrmBdwdPUt6wkwy0yyErDj4JjkKJYObvcH1hmqQu6lJVtRsoqwd2NGL94w1GAQPfn136LeDd117KM5agSPEcubBqVYU7QLNnqT7xGX8vEgopUxy5TYp7DXe/oYhOW2j9DBtGUpxwhJ+MDsGgKYQTaK5koJVVLpUXZOpqS+rW+cUTJKhUU6Xjp02AaFcyo4uyQrS0VrQIrE7cxeFgiHwQsshxgIVaTEQ8FFINxFS5G0GHJZar8PjWoqCP4obwsSGuY0tTQUlBaNUzUqKVmBJE8tWLiuCS1ILItE0z4oeMiKI1JBjbJsfnAWYiL5c0G8DCkrSuDIJcFoyL88ag7iqhDLEbMwamIzSRBfA+GqmrC/hCqUfMoMQkD8tCHODW3O0WlrHPfY0ZUcJw2aslgEgFipRYP6QQjDmWc6lFE5KiCBYizhW969Yf4xQlABQWsLpuknagcF3LHeEWPWtS2KFAGjMQegZvrHPZXdWOgA6ldX9uyiJBJPUYHJVK4sBnKwVrd0rKlDuFB2L+o3i2R7SrQzJSe4Hro57xBHAZ0z+nJmAfrWMiR3Kv2hvgfYUH+ooqa4QcoI/wCxBI9It52cDf8Az7cFGO2gnd68+KW8O9opippBdSFApNHyahT6NDyRg1pSCkImA1pynob5TvSOgwXDkSZYQmmQMGHzLXPXWK18Pq4cdR9vy8IvY50sEBOh9sPMlKUYtOYJW6DYZgR9b+UXpksH3P5+0NU4ZxlUAoE2NhTUExV/ABH9IAh+aUSXGvITq1cp8jD2vASbSlql0Pr9wYR8Tm0YVc2+oh3jzUlLjpa24jmOIKzFVSCAbC1DXzLDzgwcqOGETg5QMsso9+oLX1rEV4YFqBVKBw70oE/P/Mb4YgLWmUVhDbgigu2r8ojeLQPEKSwpRXxAMRy06gv0aMxJDyJ709sFunJDhAWWKchoCCXOt/I6UDNB+Bmk/wAslJDOyu/zoRTtAypRWAozEqUGYs2YEm23nEcVlGQg2LqN7EMkd1N8ojhfuomyze6/CPmMEkafaBkgNTy7RdgSmchyoBeo8yfdiqZMCSQQ5GgHn+dYUJBLeKJxAAcThCTZVy9dv7QBPWAdt/8AHrDBYC65QDUAvdh+37QCcGkE/msbaZ5rHVbjdVK5YVs0aRLCbW/NYmUtSIExpB4LKQNSFNBGxEbIexEYkRt4GVIkQoLOmmpiCpAI/cxNaAaRGUmlOznpeCnCGzOUOqUR2jQVFk1WbuI1/DK6Q4OxlIczMNC08ZmiCgYg+8El4HBWqnACJAxBI3jc2aSOsSVRaNVZnMaisTY3FoYTHA4yV4gKw+WorqLU17RZiuJE8yJYSjMByMC41YWrV+pi6R7OIARMUoKN8ihy63Y5jpbWkU8cxKErACMqrumlGomhZv8AEc+6m+oAyT9l1WtqU6RL4H366wmHBp82ashcxwosQQDQ3L3B6isei8MwyQlIlukC7XNNVXJ69I889m8CpKUTD/8Acqg2TWvyJ9I6/BYwkMKCr+UYNpaLyAt1Bxc0ElOsRhDUqr3MCy6PTsO16xbhcQVpTzsH2BJDQdNwYYG/TT0jPbeZC0fSMoAKCvh3FotQkgjkUHJBNKbFtQf3i9AAJJZh++vTt0i5BBI0bR6VFD6xGyMSqdngoTcGgsbGjWHl1MCY/C03O+rdvtDA76QDjpnXyjWH3AgpAZBXM8UkgBSiW+VrP63jl+G4laVKUEoVoatalxqzV7x0XH1EoUmz08jCrDISzAtt94HtJaZCMMhwIVGNleLmWgBMxKSSXNU/pHQ1YCsWcKmonoSG59QB1/Vq7O0EIQPiYilxsQRXRqmAZnDUlloR4SnDALP8wEMXrynWKDg5tpMcj8eH2TLS1148x88p+6ExUoZlJSWUDbR7FzqXu1HNLwvnT1qYE8wDEGgFkv35QYYzeGJRPE1SXQQGQCXKyWSABU7+UFK4JIylRS+a5zkqTf3attveNYqsYBOfTXlqsbqT3zGM8zkcDog+CylmaMpCXNVGzUam5eGuIw+Wpyk0D7it2Lip+nSBUSZUlXMtwRy0fLTVrqNA+lYqmy8waXMLpahDdqagJMJfvvuGnh8p9MWMg68pS7FyVJWSDy7OzbX0jZoGv8y3WGYwua5BOvWFi0pDhhSNLH3COSx1KZYbuaqJeMCYmlNY1DZSSFsCIzBElRWkmIOaongpoA7xtYfTS/5pGSUaWjUtRK8iQ6jZq6X7RR1RNwMqAw+SpIPWNrXyuPlDEYTcuDdNz0OwGlYDxOEUVM/LoHrS9PP5xTagccq30XNEgJcpb940BE8UnIWaKUTn0jYMiQue7DoKtY6QVhuFqVVVBtB3DeHUc3hzKwsIdWjAWhlCcuS5HDwBGQ6GDEZAXrR2QQyZBAKDKWQCWUMtHOhJqmh9DAA4DKJJnzQP/wA0ppTZm+nTeGeGCubPUDepIZq1gfEYo+F/LXnc5Q6GIe4dVbPHLY94MNOvH+crpPYwjeGnD+OKb8Mw58NIaiaDypBKkKlqKLuLbP8A4iOBxQlywrQCLcGtc4eIu5JAoxyg8r9WiEakpXcFdw8sUgE8tn6CHQ4gAoAmjQixk4SspOpYd9ooXjHUDUQt0iYTwZIldQpZL8wrYFg3ffzgLF4nwwFG5DMCGPkICTiyzvCmdxZOcIVY1H7n5wo0r9NUztYPcuj/AN2AS+9hAwJUA9NtPKA5EtkgpCVTVf0wo5Qn/mo6dA1Yb8KwaspWs5lqepBbow0EMscwBxVB7SSEn4xh3Se0c2qeEgGrEtQVD/5vHYcalHIrlZkntb77xxWKwy0HxEPZ8l6UcjrenSCpkPOVTwW6LFumYOY5CKgh6tQAetINlKSSpyQX3B1qP7DcwvFJg8OSsiYAVBaRmBscpJYEurvQwTkJIMxBl0ajebtc0v1hj24Hh3T6IKdSeB17/wAIXis5cucnwzVYygmordtjVouXgMycqs4SD0BVR+VtP2vEOKFiJiVcwIDdNWGhAitPEyPjWqjFK0uOwb/qL6mDAcWNLVQIDnBx/r+0PieAuo5JuVDAjOp+a+V/wOGi3hoIUSVFaxuzA5ncFvdettYayrMpCU1tlFyq770v0jneIrEuacodJFBUMPdcHV994ZTe6tNM9efes72Ck4VBpxyfsn03DFnFDuNxqKdYWTMI6SXTmFxqw6dhAiOLzW/qMwA3eoo2lHrBCJ6V8xBzCpKT6A7m8QUn09UXbU6mOv7Q0aUiCFzpZLA1/v8AWIzEPb6Q8O5rOWKhoxKIsmS1ABg/QXiyVI0/Lxd2JQhhmIUZUoaiCpeFaqQX3Hnrt94nhsIHJdymhcOHOg6sIniJ9SEA5fnGZzy4wFqbTDRJUC4UDnDUBTl23LuT01eLQgL0Yj1/NYAmqCDsCdQ3nXrrF6ZlAdtj1YDrUO3WLczAKtr5JCWcXwWXmelj06xnBuDKWczFtIf4P2cznMuxAdO/fp0jpMNgggM0OG0kMtBzzWV2yg1LzpyS3BcOYWg8YSGcvCEB9IuTh4Q27itJASoYMRkMFkAtX0MZDMIYK5UY7lTRRVQF0hPmSNLn0i+bKUohxq4ADF2OtiK2+cZO5R72bX/kRu333ilZLDmfUWuNA3WkcscwuhEjKzETXZBStAVmrQjluknfp1hpwvG8gEc7IUsTFLmAJR4nKWsTQgp/S9AdYaS+IJlJehvQf3jVGANVk1yAjsXiETJ0tINU5lEdGYONwTpvFk/CVp0hNwZeczJpABfIB0fMT5lvSHMrEGKqCDHJRh4qOJwOVGYqpr2jlMXhZs2b4kooCcvKC4cA1U5DXo7w59pOI/ylIzBPicjm3MRtpSIcEleIwSA24chLgEgP9IME0xeArs7TcnvVnsfw2fiJiZk1giU5DipUQ1a6D6x6DOKUJIzAEB67aHqIB4XhxLQEuA2v+ID9ocQVITlIBQXBcj0I6PCqlRzzominZAJ8SlPHuMciag58qSRYk3bpQmFYUnKEF1ZSBbVNQ5GrDWF3HUqmlZYlMsEUD1HvFxZt+hiOE4iShAWPEWrlVlDKDjlJb3jlFfSL7IlgcNeKgqgOLY8EzmAhiBmGw02J8nfyilUtTkkAg6P2NersfIRehXw0B2cUJLsW1iiZjKsyiQKkhgPU9qQlspzlBWFUVe8h2Zy5ABvTev40QXwRDlgpJ1AXl35mrv8AWBTxyUVsUu4YVY1pVvpG+JYagWMyUBnRmrsK+ZfdusaQ2oCATErPdTLSRvQmMgpTypNKjmc9S/pfrA3FOFJmpcNmFj0DADtQRs4BTBiSk7qdhQmmrP5+cGJUoEChG+/l2aFXWEOYcqgHvBbVAjuXPn2fSAHU/S1eraRSngRQpiopF6Fjv5f3EdFPw2YivUj6fnSBMYAFJDOVbWBJ+enqI0s2qocSlO2WkMwhZGECaBADa7+f5rEzJLGDJclVAGPn84iZCgRmAGa1e33+cLNSTqmWQIAQEuURFa5SUgOFE2Hpv1hgKg69a9TYdvlA0/CrWoFqfp3eo7X+YhjX5ygLIbjKOw8olISkANUsQatVz0ZqbawThMEB/j83i3A4hBAAJezZWABD9vKCUEVIPn9P2MYX1DkLRaIEobFSJbc4Sx3ueg9DC/g/AE586WKXdL1atMujCvd4YpkmYpgQQGelbWGzhvJ94eYbCCWA0NpveBaCc6pJYLpIGNFGThTQNDGTg81aACK8HRRIqD94tnYwAtDqbLRJKtxLsBUz5R+E1EZJnEXvrFskiup19IqxcoNU308ocM5CWRbgoeZjQ5vGRWMGrRLjzjIC93JFaFzOGxWZIAqTpcD7+sRnL8Mj+WFJUN3Goqn4f8QtlTJ2HIM6W6Dqkgs++W1DDSVJUoZk6kOHIcP1267Qh7AwzwPf8plOpe3OD4LWIlFcsJUOVSSCQQAAzl+37RzM5c2VMyzAVoSaqDgFINeb5R1WBxNFC2U1JbLBo5gxYja4NdjRountBokgtkKVKAqi5pg9YKRcH41KzTEjlSVkpFbEBhd94Y4niwAvC7ivsmmYc8paUKeqS4TrUMKee8cxjBOlKKFlQI0KiR5dI20mUq/0HPEHVYKlZ9Eb7ZHAjRNeMy5k1AmMo8wCGqKhTu1i4F47TgyU4aSkE81zuSan6t5RxHs/jiksSLjetXb6x183jCEIJp1JgK5c0inwC17JYQaw1I9FfjfaHrrWFmO4rMKMiHK5lE+fxeUc1jsepalKAIS7EkU3b0g7B8AUtBWFFM1s0vS1G0NbHaBNFjIc8+vXqg7c1CWsE9dQj8VLIVLlJWkpGYrSAXJ+JJIvVtusE4XgMpKSEOkm7GoOjEnlFdKsYAwGByyyta1TAVPmlqIANA1Q5AIL94PXj8ic6U55ZoC9Uk1dTVI084zVLhusPxJT2WneeI+Asl4A5cqi+Wxsd83f7wNxmUtSQJZpqGfer+kGYNalgFOatTy1YmlDWxJ8hBCZUw5ipKWFlBSX7FJq9vUQdIi8AiT4/EJVa8MJDoHhr5rg58gp94N3+8O+E8TWtkLAoBlJTdgXNe4+UOZ2BBBzANsY1OwHgZc6EgHQsyRqaPYEFjakdPaGg0jOY0XL2Wo4VgBidVZhpjJFzsaV0+kWKD9fKKkTE/CDXWz/AL7+kWEvShFtWYXJ8o4B1XoIUgW+14jO5gQaCrNdywv5D0ixBSl60gebMU7EDLelMxI+grFNyVcITiS8iLULirv1/eBeH8UUHBylNam4qHvpY/8AqIIxeDCqWA0J8+7PAU/ClBzAChu4Y0Lum+g9Y3UwwttOqzOvDpbojp65aDmStgXo9i+21fk9oycSUlOUAkDXsCSTXa3lAGDw6iVKmIBSqqz8nHkQe5EaRwcBSyhecGiczkg3VV20bpeLsaDl2nn9lL3ES1vXmj+H4daBmUpM1OoBIKSokE1uyQD3aJrxjqTLlVKjRx7rUKj0Ar6RVLlNKzMUBNKakEh3ekH+y+FqVmpUwHQbfuesCACS4qiCAGtXRcH4ZkSAfzcnqYM4gMstWlD/AG+cEyJoZ4X8SnZ1ZBYVV+wi4CGOCX4LFEA9z94nNWpRpeL/AOEAEL8djUy7lhB24wrBhGYbFqHKREkLcvvA2HnZqsfOLkrSmpMTRQZyUSAsWMZA3+5jeMiShS0hwbdBtW8V51EDMz6xWvFF6JJqxatdLRFc9wykEMbnv+ekc4NK1HWELMxSZa2KQlKqijBWjVuokQThcaglhrWzbPWwjWPwgmyympdmAOr37xzWLx82Wrw2U4HK5JoLAC2nzjXTpCuIGvWVmdX7L6tOsLqMRj0ySyiooWxro511WaUgPFY6TNACpaFqRQJAPKCWubq6aRzGMmzUlOdK0lRCg+rHT5x03B8VLWkJcJ2BNamtde8MqbP2TA/J7wUNGox73Na0DnI1XNcRkeFOUWISqqX1BDabF/SLRMmTUh5nICzkhgWcBrk0YQ/x3AULLVcMwc26q0sT6RThMLLlWAc8xYCwO51rpGkbSw0wdXDuWUbPUFQt0aZzKskYZKpaDMlsGY5gQQbhTnUiliLQxQpJoXOUEOSTQs7HZ2tAP+4+JykZE2CqnS16UER44hSEclGGj833pGAgvcGnE+y6Qc1jZ1WcUmFKQlIASTcA0cuw2D/WFkufMkqdHukHsX16UgrAcQmGUQpKiBTM4Y9PnXvFWIw8xCQspcKAYDSn06xpYLdx0flZnRAeydPRW4fjiFhpnipVceGvK9QS/eOp4OhKUkrlmtQ5d6C6hUhmDA6xxcnh5mqPh5X2cW37NHUFC5ctPxNlByjoxA6Wr0eGEdmbqYmOE6JToqCyoQJ45z7wEYuTmJKQk9bE9Win/b8wOdRShqpoxFH69gIyTiSg5nNdvnaC5eJQoG431+cHS2qlVb/lwfbyWepstWi6aWR7+aWzsEtAOUlQNkgCgJNKeSfOFeJ4nYS0LUdwaPX5CnoY6TFS0ZTmIB+Fyb621aFIUsODLUNAp05aAgW6igEYaga1/AjuK6NB7ntgyD3pLO4hMDkJUQmhZnfttQ22g+TL8RKVKKkqbdtATynR29TFuKklIKlAbv8AN2iuXMS2YHMK8yWozkvXv6RbjjAgo25OTIU+IqzAPndyQoHat+hIPnCrD8RUkqQAnKkElJDklmDHoA/beG8maiZQK9C/kfl3aBp0lKHILp1SU0tclrOWbpWKpuAFpCtwJIe04S6bh1KzFMqatNQkjMlIa5a5DMfOI8NxiZYUlbm70YCirjv9dYpn8VmhZIWRqNvIRfM4tJmf1UqC295JoTS/zjaWutgiQeWvXgsNzbpa4SOeB6/lFYacZqV+E6w/KnViNraRvhnGFSjUFtRGsfjlypafBJSw+Fg4DJalqMfKBMVPSSCDendtoCmJ4YPrjmmveWnJyNeWeS6+X7TAgNVRokdfsLwdImBr1u+53jieBzkmc50onatz6fvHYMDUGsU9lpVtfflGjE0ZneAZfDxMXmu3u+dz5/t1jBNdk669v7/uYJM7L0gBlFE6ohWFyiOb4liVGYJcsOpWmjbk6CGOO4uySSbD12EB+yUjOVTV+8sk9gPdT2184MDUoC7QBTT7MzSHM5jsEhvnWMjqDNjUDJ6j8K4KV4ngWUlUvW43eEWKSQcqhlbS8dfh8WF+6Y3iJCFhlpeN9bYqbzc3B9lxKH6jVp4fke65SStOUMQAafjwu43wkzMqkLSFoqM1AwDn6/KOlxPs2LoY9FXFatCTiGFyFlpOu/8AiOYdnq0H3e+oXYZtNLaQWg/B68EpxmHRNl8wKZooFA0tU00vTrHOyJteaihYx0KZBlKzOpSVEBmqkqpUaiLJPAJQJXMJUSaJYBI36k/eNVOs2k0gmQdPwl1aLqzg5og8fgqzg/HSoBC6kPqTSjU2aCMQZeIdIoaHNldjo32i/DyJaBlSkAG4A/e5jc+UlTEMkixFG7bxzy9l5LQQt4bULQCQefXyhDw5ZBQTzfCosAd8zOzvAScKkICZs5VBWUDqRv8AlodTF5kBluKAqArT3jWhJgPDqKnCueh5iz7gOzAtBMqOgyidTacIGTKRLGaWtMxB96WCSUuAXpQUekbGNJ5ZIUrVhW6jd9LCGPDcKiWVZAsB3LgNXrr0i/GKzj+XRy5ZhQVLwTqouyJ7z8oG03WC0geHwh+HygmZnWlQUcoU5FK1020hlxHGcgyAl/tWAcLhwmpdyLF9X31aB53EwMwSpQNXD06B9dIq97t1qF1Fk3Eo3CKCkgBeYi9Grr3jCWLEtWBJUtKiCl3F1D6CCiav6whwgrQJOVaFmx5r9W8xtE8CMqrGvy7bRsT8oeKZnERd2JZiz/KBaXTuhQtDhvcUzxeAKkkZmoa+V+/3jnpMhBUfDBCXIympFdaNq3cGOhmcUygCyqBw5Z+kJ5+NWkKUUpYMAxf4SbdGbo4jftFRrot148OoXO2RjmSHaDT8qhOF8IkoPKo1DADqd9IHxHEEKBqXLsANSD8gQ3nCzF+0ql0FBSm9/vF3BcGsgTQU10L5soDWG9+wPaL7AtbfV1Te3a51lLKSrNS9K63jcuZlU5QlXRXf89Yf4hCETQVhiqnuvdNGT+ok07RWcMJoIYgJL5SAMr1u+pfcmu0axtAgEjCwnZzJE5H9oPD4lZYe5Lo7agAlgL1ANYZjBIKcrcpAbcXqNukVqeWpLZQ2hbmYsQRt7p84LM0s65IRuzqJZqlqDpswjLVfMFuFtpMAEOM+SRLwpkqZyQag71g/C8YWkMS4gT2imghKk76fR/OFMzHOGs8bqbDWYHOWCpVFB5Y3RdNgPaA5nNiX+wh8jjCFi7RxeGUCIOVOEtD3Og+8LfSEwE6nXIblG8UxZmK8MBwL+Yo57PDbAY9MlIAoBCLh2JAS5IJNT1JufzaDUYZc8sgMNzQRCz/yFYqBu+5O/wDyFO4jIAR7KSW55qyrViG8oyBsZzS/3rf+ShsNjVILpLR0nCva5CmRNSAf1Rx3iwOV1cR01xInVeppmpVVCnjUxIVRQBjz3B8RWn3VEQ7wvtWqgWKDURJQWck0xfAJSi45TfcdHGsLzwNSaFlhm69fwQylcelLFDFicSg2U0Z6mzUqmo9FspbZXpcZ8c/ykhwgFGIZ7isVqltcFq6delqmOhWFdFD1ihcuWr3kFJ/4kiObU/TnD6HT4rp0/wBVafrbHgkk2ULP5AioZ26Qrl4ZalDKtiCOUgMwDN6ax0/8BK+FbGtx61EL8Z7OzQ5SETUu5GZvlreM4oVKcyFsG00KkZ+4Q2JYpBJGbXYCNYbwEk5PdU5INb0Dfm8R4lw5fhgiUobuKABqUfSADjPBCScoe4qwr11+0LFJxbxWrtQXcCOf9I7EYxKF5WbM296PawhJipY/iAGyuFAq6AOb6/eGAnSp6Kr8NnVmTd3zW6sfWK52HQZiQFALSC5ZVnHqSGhtKKZzMwZ/KXVFw8wmOCliSDtcE1Jep+sWJmZqptrA885SXJOU++m3LvrqIlhgpPVJtTfaMxE7x1TQREBXpWCP2imadgKdB3/aLkoN7f3iE5Dml4FsSqzxW1IXQgVq7lu1O7xqQoklJSwL1dhoHbtAi8fNQpveTUn6xZM4qrKClNNX0pdtYOx3cqJnIMR1yRnE/Y/CokHwjnJe7ZnOU1JsAxSP+xOsKhhyke6zUoTbQftEpPFpylJSPjLOA1CQCa9GLwfN4XMloCgXAq2UqIA1Ojkw5ra4bDzKzXUWHCBOFTQH3gzOXIL3HbeK8RJIWghkh9WFLa/lIaJwCZ8upmAgULZGane/0gbE8NSqWULWnMLKBG3U1L69IdTpPME+hQv2im0kDUclTiwtaagWdw1aAXua5h5wqwOOmJoFOgkjnLZj9dR6www3DsSVhJE2aw5ciCw5RTq1T5QxR7Nzp3MuUh0n3yoACjCgsXBg7Oz3XAR1zQiuKm+0x13SlWEWvmStGUOWIZhoSAa2f0ijFcAlKAGYA3UoNq/KNzykk25g0dRw32blrUyp4GVuVKSaF2qo69doa4f2YkS6CXn6rrtpbQQVJjzvMMeCVXrUhuPz7fj2XmY9n54I8D+aDompFWrDHDexeIWxnrEoWy+8rs2kelKOUMMqB+lIAHygCZikpLu52jotJAzk+C5L3Bx3MDlMpFI4LIwwFApW66/L0go45TUAbppG8dxNKgzDzheJ163/AGhdSjVeZa6EylVpNH+RsqSpw/5eUZAk3iVTX5xuD/atUO0nglWISUuGtFCJjikMlSkGiZa3GpJH1hViMJMlrdqXvGmVltIyURJm1gp4SjEawfhMWDSIQhRAXWkXoxahAqhWNvFIhomEriih8RHnDDD8cXqQqEIMSeICoWhdKOMyz7yCOsSm4pCgyJjd45xE47xaJj3AgXAOEFW0FpDgn3Dl4hCi0xJBt/f5wUPaQKVkmoBsA6UkGOdQoDcecYJnM4UX0fSMbqJYIp6LYyoyoSawzwhdf4OGWxVhUP0BTo2kYrB4VRGaWsJ1yqLu2j2jn0cXmD4gYKle0ChcAw00GvG8ktr1GHdJ9Snf/jOBmD+ripYbdBvQ3DnSLcP7AYTLy8QmhJ0KEHTSlLQtke0geqBB8r2gk3yVift2gRAPkPhWNpqg4cfWfuj8P/prJ04gTrWWn7xXhv8ATBC1L/8AnZUhWVB8NLqYAqNVMzlg20alcaw5oU/l4vm4nDTWJmTUke6UrIA5SLWgf27NbAjO21gPqPoFVjP9LMOlJVN4grKKqyypdA96O0WcO/0xwCikJx85RVmIT/KSVBLPQy3IFD2McdjeI4lC1pE1SkqB1uDQgt+Vifs9g0Tirx506VUJQEKoAUtMU+5DAdHgQADbYPQLTeSwONQ+X4Xow/0kwaXJn4kZqFpktLvpyyxToNhBn/huAlpJKpimo5nLuTa4F4XYzi+EnSigpIag5lWFmY6NFA9pZCU5RLQEpIZIFKFx840AAYAC5z3lxuJMo7F8H4ZLSVrwqVZX98qV5sSaVivhmNkqc4bBypaA/wDM8IByw90kDMRckOKQsX7WM7CBZ/tOtXxRdridVQqACI9/hdLiFK/UEFstABa/qQ8cdxXg6QorGIKEsHSA7nN9nijFcaWdTC+fxMqDHS0U6g1wyFdOo9hlpRXhS5dlqLKzMlgDzEh2qQH1iU3jqmYBoSHEdYrmT4tlFrNArqVHO1KKxWPUbn0hbPxZiufiRAE+cTDQAlSrpmLiteKJoPMjQH94CUurCpIuz5XhphJXhgKSoKcOx36xavVXyMGnKKiMiP8AEjVBjIqUVgTv+IQrQQJi+ESJvvJqOpgWanw1BQPKrTvB6EC7sOsBKAtAylOK9lEH3FFPS4hNjuBTpXMwKd3GnQx0k/iofLL51fIdYqODJ55ynG2g8tYLIyUMcAuXk8S5hmppDITQSwhtNkpmjKmWnLuR9PzWFWL4EJdUzWV+lnEVIOibaW/UtpVEVLhaFTAXKVEasDFicYl6F4uIVDkixMixM6BCS/SMUtohCoFMRiqRJE54VHERcibAwiTEzI1mgLxotzxIRAolMwxdKnHeB02iaYiqUcJ53iQxR3gLPGZ4iiZfxh3iBxLQCmbGlLglEacWXvFknEF7wtC4tlTYiicePSNePC9WLDRUccIiBG4if1gNeJgLEY0mAlTSYtEEymY0CKF4wmF5mgRpM9ywq+gvFoSiVzNzEZSzMOWWKaqOnbrEv9uJvU7DTqTDbAYHImvn1i0tDSMJ4XuHMLl613MQnM1QW3GkMjMA7QrxCyskIbJ8RNvL7wOqaEL/ABp+Akp0LxkW+Gn9R8kluwbSNxcIpHNFYafLWhQBWpnYj76RvDnOOYKLUY1/ePQPaf2VJRnkyZUjcAX7tHMY/gE6QjOSADslvrA+CItMS4jKDkKIDJTl/wDT7mNiSLrC5h6gNFaphyZvFrtSKDiEZcxW/SsASoAW6EDyRy/EUGAEtOtaxBKJaLc6ulT6wLhsbKUHAfyJi049Y91DdcsFk9yVug5yh58paJgPuJVeBeI8NkpWCouDsaue0FYvDrmpL5iekRlYN0MpBCogaBxRmpcNAlOP4cR/TKijrp5xHwJstLrlkjcMfleHUqeSgpWliN/rFeCxwIKFaUrFl0IbUjBSrpGzhSLGHUiVLWSlQBjc3gSPgUU9IkhU4EFIsyhcRKViiDWGU3hMwbK+UCTMMoe8gj5xcoZRMrFAxeieITqAHSIKxJTYvFQrlP8AxhGGcIRJxymeNL4iWioKKU5RPeI+K+sIxxIgRAcX0goUuCd+JS8WSyTrCOXjlqolJPYGCMOJ66IR60iQpcmx7xFS0jWKJPAsQr3lJT2cwwk+yAPvqUrzYfKKlVKVzuJS06gmBZk2YuqEKbchvrHXyOCSJVkpEZisXLSksIkqAErlv9jmEBSiwO1Ya4XhiJRFXCg76wNO4uE8gqHsPSBzPmE5Tyg63P8Ab+8TKOAE4GKEt6jLoSYoXxQq91JPU0EAYbDc36joVftprB2UIUBM+UXgKrSThQMlSzUlXQUTB2HwDkZyL0AsPvBWDwkyacssZRu3nHW8I9m5MjmxCgSK83X/AI+kLLiYDUVgbl58ksw2BQUBpSiGuxr8oyOwlcVpy4aaQKAuzsWtGQ7sanUJfa0f+fdFe1U5QkrZRDJNido894xOUrD8yifduSfgBjIyKalj6PNclg0jIaflIK4dJT4KuUW2EZGQFTRObxRfB08nr9YOm2jIyFO0Ud9aXT5qnNTbeBSoxkZALosAhFYKWCagHyi3iUlITRIvsNoyMhyyP+tC4kMgEX39YgFnLcxqMgglH6fNTkrLCpiyMjIhQnVVrlg3A9IW8QwyGHIn0G0ZGRYS0ImQn9IsdBElYZFeVOugjIyLKtXcJwyCVApSQ+oG8HcOw6c6+VNzoIyMgDoUatw6QJxADB7RdhUtPVG4yK5pn4ThUVz1FrxkZCG/WVOCW4hRhJxJZJIJLVp5RkZGlmqW5QQgCSKD8eIyjQdx9YyMiymD6SnePH8gHWsD4cPLBNa6/wDaNxkLdqFoof6z4r0bhQyykFNDy1FPiiz2cQFLdQCiyampsdTGRkax/qK5TtV2QljYRqMjIgQ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8484" name="Picture 20" descr="Dosya:Wiki-cigkof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981200"/>
            <a:ext cx="2336800" cy="1752600"/>
          </a:xfrm>
          <a:prstGeom prst="rect">
            <a:avLst/>
          </a:prstGeom>
          <a:noFill/>
        </p:spPr>
      </p:pic>
      <p:pic>
        <p:nvPicPr>
          <p:cNvPr id="318494" name="Picture 30" descr="http://www.portakalagaci.com/photos/uncategorized/cig_kof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400" y="1981200"/>
            <a:ext cx="2336800" cy="1752600"/>
          </a:xfrm>
          <a:prstGeom prst="rect">
            <a:avLst/>
          </a:prstGeom>
          <a:noFill/>
        </p:spPr>
      </p:pic>
      <p:pic>
        <p:nvPicPr>
          <p:cNvPr id="318498" name="Picture 34" descr="http://www.sanliurfasembol.com/files/haber_resimler2/guncel/24/cigkofte_sembol_12-07-2013_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1"/>
            <a:ext cx="2362200" cy="1771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3810000"/>
            <a:ext cx="211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Malzemeleri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9499" y="3810000"/>
            <a:ext cx="1854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Yoğurma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4329" y="3807023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029200"/>
            <a:ext cx="6400800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Nanoteknolojiler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olasılıksal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5531823"/>
            <a:ext cx="6400800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Olasılıksal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hesaplama ile kesinlik elde edilebilir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191000"/>
            <a:ext cx="6400800" cy="76944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Heterojenden (</a:t>
            </a:r>
            <a:r>
              <a:rPr lang="tr-TR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olasılıksal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homojene (kesin)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NASIL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63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ktronik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Nedir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3400" y="1600200"/>
            <a:ext cx="8305800" cy="183807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6600"/>
                </a:solidFill>
                <a:latin typeface="Times New Roman" pitchFamily="18" charset="0"/>
              </a:rPr>
              <a:t>Örnek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6764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Kalınlığı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50um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uzunluğu 1mm olan bir insan saçı düşünün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transist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örün boyutları L=30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nm,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W=30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nm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ve olsun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H=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10nm.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Saçın kapladığı hacme ne kadar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transistör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sığar?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895600"/>
            <a:ext cx="3048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200,000,000,000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447800" y="3581400"/>
            <a:ext cx="67818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tikte, 2017 </a:t>
            </a:r>
            <a:r>
              <a:rPr lang="tr-TR" sz="3000" dirty="0" smtClean="0">
                <a:latin typeface="Arial" pitchFamily="34" charset="0"/>
                <a:cs typeface="Arial" pitchFamily="34" charset="0"/>
              </a:rPr>
              <a:t>yılında neredeyiz?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5174567" y="4419600"/>
            <a:ext cx="3566795" cy="13234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Iphone7 </a:t>
            </a: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A10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Fusion </a:t>
            </a:r>
            <a:r>
              <a:rPr lang="tr-TR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çip </a:t>
            </a: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"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3.3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milyar</a:t>
            </a: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" </a:t>
            </a:r>
            <a:r>
              <a:rPr lang="tr-TR" sz="2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transistör</a:t>
            </a:r>
            <a:r>
              <a:rPr lang="tr-TR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içeriyor; toplam alan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millimeter</a:t>
            </a:r>
            <a:r>
              <a:rPr lang="tr-TR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e kare</a:t>
            </a: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tr-TR" sz="2000" dirty="0"/>
          </a:p>
        </p:txBody>
      </p:sp>
      <p:sp>
        <p:nvSpPr>
          <p:cNvPr id="9" name="Sağ Ok 8"/>
          <p:cNvSpPr/>
          <p:nvPr/>
        </p:nvSpPr>
        <p:spPr>
          <a:xfrm>
            <a:off x="4114800" y="50598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apple iphone 7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12211"/>
          <a:stretch/>
        </p:blipFill>
        <p:spPr bwMode="auto">
          <a:xfrm>
            <a:off x="835460" y="4486528"/>
            <a:ext cx="3197982" cy="17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3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Olasılıksal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Hesaplama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676400"/>
            <a:ext cx="5715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asti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hesaplama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önemli avantajları olan 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olasılıksal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hesaplama tekniğidir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447337" y="3563937"/>
            <a:ext cx="2053368" cy="527050"/>
            <a:chOff x="3443493" y="2828652"/>
            <a:chExt cx="2055445" cy="525732"/>
          </a:xfrm>
        </p:grpSpPr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465558" y="2828652"/>
              <a:ext cx="2033380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 smtClean="0">
                  <a:solidFill>
                    <a:srgbClr val="000000"/>
                  </a:solidFill>
                </a:rPr>
                <a:t>0,1,0,1,1,0,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1,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400" y="2971800"/>
            <a:ext cx="30950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006600"/>
                </a:solidFill>
              </a:rPr>
              <a:t>Rastgele Bit Dizinleri</a:t>
            </a:r>
            <a:endParaRPr lang="en-US" sz="2800" b="0" i="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24000" y="42672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 smtClean="0">
                <a:solidFill>
                  <a:srgbClr val="000000"/>
                </a:solidFill>
              </a:rPr>
              <a:t>P</a:t>
            </a:r>
            <a:r>
              <a:rPr lang="tr-TR" sz="2800" b="0" i="0" dirty="0" smtClean="0">
                <a:solidFill>
                  <a:srgbClr val="000000"/>
                </a:solidFill>
              </a:rPr>
              <a:t>(</a:t>
            </a:r>
            <a:r>
              <a:rPr lang="tr-TR" sz="2800" b="0" dirty="0" smtClean="0">
                <a:solidFill>
                  <a:srgbClr val="000000"/>
                </a:solidFill>
              </a:rPr>
              <a:t>x</a:t>
            </a:r>
            <a:r>
              <a:rPr lang="tr-TR" sz="2800" b="0" i="0" dirty="0" smtClean="0">
                <a:solidFill>
                  <a:srgbClr val="000000"/>
                </a:solidFill>
              </a:rPr>
              <a:t>=1)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= </a:t>
            </a:r>
            <a:r>
              <a:rPr lang="tr-TR" sz="2800" b="0" i="0" dirty="0" smtClean="0">
                <a:solidFill>
                  <a:srgbClr val="000000"/>
                </a:solidFill>
              </a:rPr>
              <a:t>4</a:t>
            </a:r>
            <a:r>
              <a:rPr lang="en-US" sz="2800" b="0" i="0" dirty="0" smtClean="0">
                <a:solidFill>
                  <a:srgbClr val="000000"/>
                </a:solidFill>
              </a:rPr>
              <a:t>/</a:t>
            </a:r>
            <a:r>
              <a:rPr lang="tr-TR" sz="2800" b="0" i="0" dirty="0" smtClean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420150" y="378618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x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447800" y="5257800"/>
            <a:ext cx="1976422" cy="527050"/>
            <a:chOff x="3443493" y="2828652"/>
            <a:chExt cx="1978421" cy="525732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465557" y="2828652"/>
              <a:ext cx="1956357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 smtClean="0">
                  <a:solidFill>
                    <a:srgbClr val="000000"/>
                  </a:solidFill>
                </a:rPr>
                <a:t>0,1,0,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1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0,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564538" y="60198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 smtClean="0">
                <a:solidFill>
                  <a:srgbClr val="000000"/>
                </a:solidFill>
              </a:rPr>
              <a:t>P</a:t>
            </a:r>
            <a:r>
              <a:rPr lang="tr-TR" sz="2800" b="0" i="0" dirty="0" smtClean="0">
                <a:solidFill>
                  <a:srgbClr val="000000"/>
                </a:solidFill>
              </a:rPr>
              <a:t>(</a:t>
            </a:r>
            <a:r>
              <a:rPr lang="tr-TR" sz="2800" b="0" dirty="0" smtClean="0">
                <a:solidFill>
                  <a:srgbClr val="000000"/>
                </a:solidFill>
              </a:rPr>
              <a:t>y</a:t>
            </a:r>
            <a:r>
              <a:rPr lang="tr-TR" sz="2800" b="0" i="0" dirty="0" smtClean="0">
                <a:solidFill>
                  <a:srgbClr val="000000"/>
                </a:solidFill>
              </a:rPr>
              <a:t>=1)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= </a:t>
            </a:r>
            <a:r>
              <a:rPr lang="tr-TR" sz="2800" b="0" i="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/</a:t>
            </a:r>
            <a:r>
              <a:rPr lang="tr-TR" sz="2800" b="0" i="0" dirty="0" smtClean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443054" y="5480050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9538" y="2971800"/>
            <a:ext cx="31790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 err="1" smtClean="0">
                <a:solidFill>
                  <a:srgbClr val="006600"/>
                </a:solidFill>
                <a:latin typeface="+mn-lt"/>
              </a:rPr>
              <a:t>Sto</a:t>
            </a:r>
            <a:r>
              <a:rPr lang="tr-TR" sz="2800" b="0" i="0" dirty="0" smtClean="0">
                <a:solidFill>
                  <a:srgbClr val="006600"/>
                </a:solidFill>
                <a:latin typeface="+mn-lt"/>
              </a:rPr>
              <a:t>k</a:t>
            </a:r>
            <a:r>
              <a:rPr lang="en-US" sz="2800" b="0" i="0" dirty="0" err="1" smtClean="0">
                <a:solidFill>
                  <a:srgbClr val="006600"/>
                </a:solidFill>
                <a:latin typeface="+mn-lt"/>
              </a:rPr>
              <a:t>asti</a:t>
            </a:r>
            <a:r>
              <a:rPr lang="tr-TR" sz="2800" b="0" i="0" dirty="0" smtClean="0">
                <a:solidFill>
                  <a:srgbClr val="006600"/>
                </a:solidFill>
                <a:latin typeface="+mn-lt"/>
              </a:rPr>
              <a:t>k</a:t>
            </a:r>
            <a:r>
              <a:rPr lang="en-US" sz="2800" b="0" i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tr-TR" sz="2800" b="0" i="0" dirty="0" smtClean="0">
                <a:solidFill>
                  <a:srgbClr val="006600"/>
                </a:solidFill>
                <a:latin typeface="+mn-lt"/>
              </a:rPr>
              <a:t>Hesaplama</a:t>
            </a:r>
            <a:endParaRPr lang="en-US" sz="2800" b="0" i="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5441121" y="39624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121" y="39624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14530" y="4215825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436971" y="4876800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y=</a:t>
            </a:r>
            <a:r>
              <a:rPr lang="tr-TR" sz="3200" b="0" i="0" dirty="0" smtClean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8229600" y="4572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8610600" y="4572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572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164667" y="4520625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Lojik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78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1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03863" y="3085010"/>
            <a:ext cx="7696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500" dirty="0" smtClean="0">
                <a:solidFill>
                  <a:schemeClr val="tx1"/>
                </a:solidFill>
                <a:latin typeface="Arial" charset="0"/>
              </a:rPr>
              <a:t>TEŞEKKÜRLER!</a:t>
            </a:r>
            <a:endParaRPr lang="en-US" sz="55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961700" y="4576807"/>
            <a:ext cx="329680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63" y="232272"/>
            <a:ext cx="5715000" cy="286702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57200" y="59436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 proje 691178 numaralı Marie </a:t>
            </a:r>
            <a:r>
              <a:rPr lang="tr-TR" dirty="0" err="1"/>
              <a:t>Skłodowska-Curie</a:t>
            </a:r>
            <a:r>
              <a:rPr lang="tr-TR" dirty="0"/>
              <a:t> hibe anlaşması vasıtasıyla Avrupa Birliği'nin H2020 araştırma ve </a:t>
            </a:r>
            <a:r>
              <a:rPr lang="tr-TR" dirty="0" err="1"/>
              <a:t>inovasyon</a:t>
            </a:r>
            <a:r>
              <a:rPr lang="tr-TR" dirty="0"/>
              <a:t> programı tarafından desteklenmektedir.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14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ktronik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Nedir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Nano 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Ele</a:t>
            </a:r>
            <a:r>
              <a:rPr lang="tr-TR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ktronik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3987084" y="1524000"/>
            <a:ext cx="2590800" cy="787758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514600"/>
            <a:ext cx="5105400" cy="41148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Elektrik mühendisliği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YÜKSEK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GERİLİM/AKIM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 smtClean="0">
                <a:latin typeface="Arial" pitchFamily="34" charset="0"/>
                <a:cs typeface="Arial" pitchFamily="34" charset="0"/>
              </a:rPr>
              <a:t>Güç hatları</a:t>
            </a:r>
          </a:p>
          <a:p>
            <a:pPr lvl="1"/>
            <a:r>
              <a:rPr lang="tr-TR" dirty="0" smtClean="0">
                <a:latin typeface="Arial" pitchFamily="34" charset="0"/>
                <a:cs typeface="Arial" pitchFamily="34" charset="0"/>
              </a:rPr>
              <a:t>Elektrik makinaları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Ele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ktronik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mühendisliği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DÜŞÜK GERİLİM/AKIM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 smtClean="0">
                <a:latin typeface="Arial" pitchFamily="34" charset="0"/>
                <a:cs typeface="Arial" pitchFamily="34" charset="0"/>
              </a:rPr>
              <a:t>Bilgisayar</a:t>
            </a:r>
          </a:p>
          <a:p>
            <a:pPr lvl="1"/>
            <a:r>
              <a:rPr lang="tr-TR" dirty="0" err="1" smtClean="0">
                <a:latin typeface="Arial" pitchFamily="34" charset="0"/>
                <a:cs typeface="Arial" pitchFamily="34" charset="0"/>
              </a:rPr>
              <a:t>Tümdevreler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/çipler</a:t>
            </a:r>
          </a:p>
          <a:p>
            <a:pPr lvl="1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5782" y="6367046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Elektronik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267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Elektrik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File:Power 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0" y="2590800"/>
            <a:ext cx="2235200" cy="1676400"/>
          </a:xfrm>
          <a:prstGeom prst="rect">
            <a:avLst/>
          </a:prstGeom>
          <a:noFill/>
        </p:spPr>
      </p:pic>
      <p:pic>
        <p:nvPicPr>
          <p:cNvPr id="16" name="Picture 4" descr="File:Silego clock gen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244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ktronik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Nedir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048000"/>
            <a:ext cx="8153400" cy="1905000"/>
          </a:xfrm>
        </p:spPr>
        <p:txBody>
          <a:bodyPr>
            <a:normAutofit/>
          </a:bodyPr>
          <a:lstStyle/>
          <a:p>
            <a:pPr lvl="1"/>
            <a:r>
              <a:rPr lang="tr-TR" sz="2500" dirty="0" smtClean="0">
                <a:latin typeface="Arial" pitchFamily="34" charset="0"/>
                <a:cs typeface="Arial" pitchFamily="34" charset="0"/>
              </a:rPr>
              <a:t>Yeni ve gelişen teknolojiler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500" dirty="0" smtClean="0">
                <a:latin typeface="Arial" pitchFamily="34" charset="0"/>
                <a:cs typeface="Arial" pitchFamily="34" charset="0"/>
              </a:rPr>
              <a:t>Yeni, gelişen, ve henüz ticarileşmemiş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500" dirty="0" smtClean="0">
                <a:latin typeface="Arial" pitchFamily="34" charset="0"/>
                <a:cs typeface="Arial" pitchFamily="34" charset="0"/>
              </a:rPr>
              <a:t>Geleneksel CMOS teknolojisinin ötesi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114044"/>
            <a:ext cx="2143125" cy="6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103906"/>
            <a:ext cx="1965395" cy="6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037843"/>
            <a:ext cx="2133600" cy="82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62200" y="6096000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Nano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tel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6686" y="6095999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Manyetik transistor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7357" y="6095999"/>
            <a:ext cx="1993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Tek elektron transistor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679138"/>
            <a:ext cx="7391400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Nanoelektronik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düzeyde elektronik değildir,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düzeyde olan ve yeni bir teknoloji içeren elektronik düzenleridir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Picture 2" descr="https://upload.wikimedia.org/wikipedia/commons/b/bb/Doublegate_FinF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1372"/>
            <a:ext cx="1508195" cy="9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570692" y="6095998"/>
            <a:ext cx="1553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FinFET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Neden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ktronik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495800"/>
            <a:ext cx="8153400" cy="19812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CMOS</a:t>
            </a:r>
            <a:r>
              <a:rPr lang="tr-TR" sz="2700" dirty="0" smtClean="0">
                <a:latin typeface="Arial" pitchFamily="34" charset="0"/>
                <a:cs typeface="Arial" pitchFamily="34" charset="0"/>
              </a:rPr>
              <a:t>’un sorunları</a:t>
            </a:r>
          </a:p>
          <a:p>
            <a:pPr lvl="1"/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Deterministik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limitleri aşıldı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1900" dirty="0" smtClean="0">
                <a:latin typeface="Arial" pitchFamily="34" charset="0"/>
                <a:cs typeface="Arial" pitchFamily="34" charset="0"/>
              </a:rPr>
              <a:t>Üretim zorlaştı</a:t>
            </a:r>
          </a:p>
          <a:p>
            <a:pPr lvl="1"/>
            <a:r>
              <a:rPr lang="tr-TR" sz="1900" dirty="0" smtClean="0">
                <a:latin typeface="Arial" pitchFamily="34" charset="0"/>
                <a:cs typeface="Arial" pitchFamily="34" charset="0"/>
              </a:rPr>
              <a:t>Performansı iyileşmiyor </a:t>
            </a:r>
          </a:p>
          <a:p>
            <a:pPr lvl="1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encrypted-tbn1.gstatic.com/images?q=tbn:ANd9GcT9Waj4t1p_NVZxhufvAqA3ihGB-e-F8tDn7SnhhVyzjJfJJ3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0" y="1676400"/>
            <a:ext cx="4045030" cy="1905000"/>
          </a:xfrm>
          <a:prstGeom prst="rect">
            <a:avLst/>
          </a:prstGeom>
          <a:noFill/>
        </p:spPr>
      </p:pic>
      <p:pic>
        <p:nvPicPr>
          <p:cNvPr id="11" name="Picture 4" descr="https://encrypted-tbn2.gstatic.com/images?q=tbn:ANd9GcSTguRZxpOAmZvVYbNMgSc_-ra9KR6_fv3rNdC9muM8emUZGi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2362200" cy="19291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0700" y="3831898"/>
            <a:ext cx="5334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Temel hedef: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CMOS’u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yenmek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07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Neden </a:t>
            </a:r>
            <a:r>
              <a:rPr lang="en-US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</a:t>
            </a:r>
            <a:r>
              <a:rPr lang="tr-TR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ktronik</a:t>
            </a:r>
            <a:r>
              <a:rPr lang="tr-TR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tr-TR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Yasası</a:t>
            </a:r>
            <a:endParaRPr lang="tr-TR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CMOS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yasası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 sayısı iki yılda bir iki katına çıkar.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Güncellenmiş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yasası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Transistor sayısı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buçuk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yılda bir iki katına çıkar.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Gordon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yasasının gelecek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onyılda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öleceğini görüyorum»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Intel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yasasının yavaşladığını kabul etti.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teknojiler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doğuyor.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8291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Neden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ktronik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Olasılık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752600"/>
            <a:ext cx="85344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700" dirty="0" err="1" smtClean="0">
                <a:latin typeface="Arial" pitchFamily="34" charset="0"/>
                <a:cs typeface="Arial" pitchFamily="34" charset="0"/>
              </a:rPr>
              <a:t>Olasılıksal</a:t>
            </a:r>
            <a:r>
              <a:rPr lang="tr-TR" sz="2700" dirty="0" smtClean="0">
                <a:latin typeface="Arial" pitchFamily="34" charset="0"/>
                <a:cs typeface="Arial" pitchFamily="34" charset="0"/>
              </a:rPr>
              <a:t> davranış</a:t>
            </a:r>
            <a:endParaRPr kumimoji="0" lang="en-US" sz="27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Bütün fiziksel olaylar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olasılıksaldır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Boyut küçüldükçe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olasılıksallık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artar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3505200"/>
            <a:ext cx="8305800" cy="2590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6600"/>
                </a:solidFill>
                <a:latin typeface="Times New Roman" pitchFamily="18" charset="0"/>
              </a:rPr>
              <a:t>Örnek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676471"/>
            <a:ext cx="662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tr-TR" sz="2200" dirty="0" smtClean="0">
                <a:latin typeface="Arial" pitchFamily="34" charset="0"/>
                <a:cs typeface="Arial" pitchFamily="34" charset="0"/>
              </a:rPr>
              <a:t>Bir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transistordeki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her bir elektronun, transistor açık iken iletime katılma ihtimali 0.9 olsun. Tek bir elektronun bile iletime katılması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transistorün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çalıştığı anlamına gelir. Bu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transistorde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1 veya 100 veya 10000 elektron var ise, transistorun çalışma ihtimali nasıl değişir.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ktronik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Araştırmaları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Nanoelektroniğe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ilgi ve yatırım artıyor.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Top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Lide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fonlama kuruluşları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Horizon 2020-$20b, NSF-$7b, NIH- $30b,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Tubitak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$1b …)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nanoelektronik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konusunu öncelikli sayıyor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Lider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üniversiteerde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nanoelektronik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hiç olmadığı kadar popüler.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Her geçen yıl geleneksel elektroniğin tahtı sallanıyor. </a:t>
            </a: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105400"/>
            <a:ext cx="7010400" cy="11079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İleride derslerde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kuantum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elektronik anlatabiliriz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Her birimizin evinde bir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data saklayıcı olabilir.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1573</TotalTime>
  <Words>869</Words>
  <Application>Microsoft Office PowerPoint</Application>
  <PresentationFormat>Ekran Gösterisi (4:3)</PresentationFormat>
  <Paragraphs>257</Paragraphs>
  <Slides>31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0" baseType="lpstr">
      <vt:lpstr>Arial</vt:lpstr>
      <vt:lpstr>Calibri</vt:lpstr>
      <vt:lpstr>Gill Sans</vt:lpstr>
      <vt:lpstr>Times New Roman</vt:lpstr>
      <vt:lpstr>Tw Cen MT</vt:lpstr>
      <vt:lpstr>Wingdings</vt:lpstr>
      <vt:lpstr>Wingdings 2</vt:lpstr>
      <vt:lpstr>Median</vt:lpstr>
      <vt:lpstr>Visio</vt:lpstr>
      <vt:lpstr>Nanoelektronik ve Yeni Hesaplama Teknikleri</vt:lpstr>
      <vt:lpstr>Nanoelektronik Nedir?</vt:lpstr>
      <vt:lpstr>Nanoelektronik Nedir?</vt:lpstr>
      <vt:lpstr>Nanoelektronik Nedir?</vt:lpstr>
      <vt:lpstr>Nanoelektronik Nedir?</vt:lpstr>
      <vt:lpstr>Neden Nanoelektronik?</vt:lpstr>
      <vt:lpstr>Neden Nanoelektronik: Moore Yasası</vt:lpstr>
      <vt:lpstr>Neden Nanoelektronik: Olasılık</vt:lpstr>
      <vt:lpstr>Nanoelektronik Araştırmaları</vt:lpstr>
      <vt:lpstr>Nanoelektronik Araştırmaları</vt:lpstr>
      <vt:lpstr>Nanoelektronik Araştırmaları</vt:lpstr>
      <vt:lpstr>Yeni Hesaplama Teknikleri</vt:lpstr>
      <vt:lpstr>Kuantum Hesaplama</vt:lpstr>
      <vt:lpstr>Kuantum Hesaplama</vt:lpstr>
      <vt:lpstr>Bits vs. Qubits</vt:lpstr>
      <vt:lpstr>Bit ve Kubit</vt:lpstr>
      <vt:lpstr>Tersinir Kuantum Kapılar</vt:lpstr>
      <vt:lpstr>DNA Hesaplama</vt:lpstr>
      <vt:lpstr>DNA Hesaplama</vt:lpstr>
      <vt:lpstr>DNA Hesaplama ile Lojik</vt:lpstr>
      <vt:lpstr>DNA Hesaplama ile Lojik</vt:lpstr>
      <vt:lpstr>DNA Hesaplama ile Lojik</vt:lpstr>
      <vt:lpstr>DNA Hesaplama ile Lojik</vt:lpstr>
      <vt:lpstr>DNA Hesaplama ile Lojik</vt:lpstr>
      <vt:lpstr>DNA Hesaplama Programı</vt:lpstr>
      <vt:lpstr>Nano Dizinler ile Hesaplama</vt:lpstr>
      <vt:lpstr>Nano Dizinler ile Hesaplama</vt:lpstr>
      <vt:lpstr>Olasılıksal Hesaplama</vt:lpstr>
      <vt:lpstr>Neden Olasılıksal Hesaplama? </vt:lpstr>
      <vt:lpstr>Olasılıksal Hesaplama</vt:lpstr>
      <vt:lpstr>PowerPoint Sunusu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altunmu@itu.edu.tr</cp:lastModifiedBy>
  <cp:revision>258</cp:revision>
  <dcterms:created xsi:type="dcterms:W3CDTF">2012-09-30T18:40:50Z</dcterms:created>
  <dcterms:modified xsi:type="dcterms:W3CDTF">2017-12-20T15:49:03Z</dcterms:modified>
</cp:coreProperties>
</file>