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8"/>
  </p:notesMasterIdLst>
  <p:sldIdLst>
    <p:sldId id="256" r:id="rId2"/>
    <p:sldId id="284" r:id="rId3"/>
    <p:sldId id="430" r:id="rId4"/>
    <p:sldId id="432" r:id="rId5"/>
    <p:sldId id="435" r:id="rId6"/>
    <p:sldId id="426" r:id="rId7"/>
    <p:sldId id="431" r:id="rId8"/>
    <p:sldId id="424" r:id="rId9"/>
    <p:sldId id="370" r:id="rId10"/>
    <p:sldId id="425" r:id="rId11"/>
    <p:sldId id="386" r:id="rId12"/>
    <p:sldId id="364" r:id="rId13"/>
    <p:sldId id="436" r:id="rId14"/>
    <p:sldId id="437" r:id="rId15"/>
    <p:sldId id="438" r:id="rId16"/>
    <p:sldId id="42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50" d="100"/>
          <a:sy n="50" d="100"/>
        </p:scale>
        <p:origin x="5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Visio_2003-2010__izimi1.vsd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hyperlink" Target="http://www.ecc.itu.edu.tr/" TargetMode="Externa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Visio__izimi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_izimi1.vsd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77779" y="1841840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 and Performance Optimization of a Switching Nano-crossbar </a:t>
            </a:r>
            <a:r>
              <a:rPr lang="en-US" sz="36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</a:t>
            </a:r>
            <a:endParaRPr lang="en-US" sz="36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Marie </a:t>
            </a:r>
            <a:r>
              <a:rPr lang="en-US" sz="2000" dirty="0" err="1"/>
              <a:t>Skłodowska</a:t>
            </a:r>
            <a:r>
              <a:rPr lang="en-US" sz="2000" dirty="0"/>
              <a:t>-Curie </a:t>
            </a:r>
            <a:r>
              <a:rPr lang="tr-TR" sz="2000" dirty="0" smtClean="0"/>
              <a:t>A</a:t>
            </a:r>
            <a:r>
              <a:rPr lang="en-US" sz="2000" dirty="0" err="1" smtClean="0"/>
              <a:t>ctions</a:t>
            </a:r>
            <a:r>
              <a:rPr lang="tr-TR" sz="2000" dirty="0" smtClean="0"/>
              <a:t> (MCSA)</a:t>
            </a:r>
            <a:r>
              <a:rPr lang="en-US" sz="2000" dirty="0" smtClean="0"/>
              <a:t> </a:t>
            </a:r>
            <a:r>
              <a:rPr lang="tr-TR" sz="2000" dirty="0" err="1" smtClean="0"/>
              <a:t>Info</a:t>
            </a:r>
            <a:r>
              <a:rPr lang="tr-TR" sz="2000" dirty="0" smtClean="0"/>
              <a:t> </a:t>
            </a:r>
            <a:r>
              <a:rPr lang="tr-TR" sz="2000" dirty="0" err="1" smtClean="0"/>
              <a:t>Day</a:t>
            </a:r>
            <a:r>
              <a:rPr lang="tr-TR" sz="2000" dirty="0" smtClean="0"/>
              <a:t>, </a:t>
            </a:r>
            <a:r>
              <a:rPr lang="tr-TR" sz="2000" dirty="0" err="1" smtClean="0"/>
              <a:t>Istanbul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100" dirty="0" err="1" smtClean="0">
                <a:solidFill>
                  <a:srgbClr val="FFFFFF"/>
                </a:solidFill>
              </a:rPr>
              <a:t>June</a:t>
            </a:r>
            <a:r>
              <a:rPr lang="tr-TR" sz="2100" dirty="0" smtClean="0">
                <a:solidFill>
                  <a:srgbClr val="FFFFFF"/>
                </a:solidFill>
              </a:rPr>
              <a:t> 13th,  2016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29487" y="3810000"/>
            <a:ext cx="6324600" cy="2286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4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4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34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34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34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6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3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4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http://www.iieom.org/ITU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09429"/>
              </p:ext>
            </p:extLst>
          </p:nvPr>
        </p:nvGraphicFramePr>
        <p:xfrm>
          <a:off x="7010400" y="3657600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74" name="Visio" r:id="rId7" imgW="1672824" imgH="1803426" progId="Visio.Drawing.11">
                  <p:embed/>
                </p:oleObj>
              </mc:Choice>
              <mc:Fallback>
                <p:oleObj name="Visio" r:id="rId7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657600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31" y="1487709"/>
            <a:ext cx="3282696" cy="4160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3436" y="274348"/>
            <a:ext cx="6044085" cy="9079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1981200" y="5562600"/>
            <a:ext cx="4842598" cy="3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5" tIns="34287" rIns="68575" bIns="3428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Nano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array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3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crosspoint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models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" y="19050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Shannon’s work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Symbolic Analysis of Relay and Switching Circuits(1938)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2462213"/>
          <a:ext cx="5943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4" name="Visio" r:id="rId3" imgW="2459355" imgH="606933" progId="Visio.Drawing.11">
                  <p:embed/>
                </p:oleObj>
              </mc:Choice>
              <mc:Fallback>
                <p:oleObj name="Visio" r:id="rId3" imgW="2459355" imgH="606933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62213"/>
                        <a:ext cx="59436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-westmere-2c-6c-gulftown,L-Z-237959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4495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6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7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Specifics of MCSA RISE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is mostly based on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excellence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 with a good research idea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Money only for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secondments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/exchanges: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4500EURO per month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Straightforward funding, 4500 for everything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secondment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no money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Seconded researchers should be employees in the sending organization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between partners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crucial part of RISE. 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Find good and attractive partners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Large consortium is a plus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RISE is constructed on exchanges, you are expected to conduct productive research with publications/patents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another project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 support RISE 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Need funded researchers/scholars to work hard throughout the duration of the RISE project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Need extra research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especially for experimental works</a:t>
            </a: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96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earned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PREPERATION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of the consortium </a:t>
            </a:r>
          </a:p>
          <a:p>
            <a:pPr lvl="2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industry partner or third country </a:t>
            </a:r>
          </a:p>
          <a:p>
            <a:pPr lvl="2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Faced Problem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only SME’s are eligible as industry partners </a:t>
            </a:r>
          </a:p>
          <a:p>
            <a:pPr lvl="2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Faced Problem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2000EURO per month is not satisfactory for industry employees </a:t>
            </a:r>
          </a:p>
          <a:p>
            <a:pPr lvl="2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Faced Problem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a partner withdrawing 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Start writing the proposal at least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before the deadline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support from your university and TUBITAK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of finding researchers to send 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covering different research areas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sizable research group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of keeping the harmony between partners</a:t>
            </a:r>
          </a:p>
          <a:p>
            <a:pPr lvl="2"/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papers, conference presentations, visits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coordinators’ days </a:t>
            </a:r>
          </a:p>
        </p:txBody>
      </p:sp>
    </p:spTree>
    <p:extLst>
      <p:ext uri="{BB962C8B-B14F-4D97-AF65-F5344CB8AC3E}">
        <p14:creationId xmlns:p14="http://schemas.microsoft.com/office/powerpoint/2010/main" val="277382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Benefits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RISE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067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lasting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research with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Invaluable experience 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 project with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partners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Chance to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good international/national students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Chance to send your students to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international projects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 as a reliable partner for future projects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more into H2020 for future projects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from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TUBITAK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being rich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ontribut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8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03863" y="3085010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9645"/>
            <a:ext cx="5270491" cy="26286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39445" y="4648200"/>
            <a:ext cx="329680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http://www.ecc.itu.edu.tr/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5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Arial" charset="0"/>
              </a:rPr>
              <a:t>Project details</a:t>
            </a:r>
          </a:p>
          <a:p>
            <a:pPr lvl="1"/>
            <a:r>
              <a:rPr lang="en-US" sz="2500" dirty="0" smtClean="0">
                <a:latin typeface="Arial" charset="0"/>
              </a:rPr>
              <a:t>Consortium</a:t>
            </a:r>
          </a:p>
          <a:p>
            <a:pPr lvl="1"/>
            <a:r>
              <a:rPr lang="en-US" sz="2500" dirty="0" smtClean="0">
                <a:latin typeface="Arial" charset="0"/>
              </a:rPr>
              <a:t>Objectives</a:t>
            </a:r>
          </a:p>
          <a:p>
            <a:pPr lvl="1"/>
            <a:r>
              <a:rPr lang="en-US" sz="2500" dirty="0" smtClean="0">
                <a:latin typeface="Arial" charset="0"/>
              </a:rPr>
              <a:t>Impact</a:t>
            </a:r>
          </a:p>
          <a:p>
            <a:pPr lvl="1"/>
            <a:r>
              <a:rPr lang="en-US" sz="2500" dirty="0" smtClean="0">
                <a:latin typeface="Arial" charset="0"/>
              </a:rPr>
              <a:t>Implementation</a:t>
            </a:r>
          </a:p>
          <a:p>
            <a:r>
              <a:rPr lang="tr-TR" sz="2800" dirty="0" smtClean="0">
                <a:latin typeface="Arial" charset="0"/>
              </a:rPr>
              <a:t>Technical </a:t>
            </a:r>
            <a:r>
              <a:rPr lang="tr-TR" sz="2800" dirty="0" err="1" smtClean="0">
                <a:latin typeface="Arial" charset="0"/>
              </a:rPr>
              <a:t>details</a:t>
            </a:r>
            <a:endParaRPr lang="tr-TR" sz="2800" dirty="0" smtClean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Specifics of MCSA </a:t>
            </a:r>
            <a:r>
              <a:rPr lang="en-US" sz="2800" dirty="0" smtClean="0">
                <a:latin typeface="Arial" charset="0"/>
              </a:rPr>
              <a:t>RISE</a:t>
            </a:r>
          </a:p>
          <a:p>
            <a:pPr lvl="1"/>
            <a:r>
              <a:rPr lang="en-US" sz="2500" dirty="0" smtClean="0">
                <a:latin typeface="Arial" charset="0"/>
              </a:rPr>
              <a:t>Pros</a:t>
            </a:r>
            <a:r>
              <a:rPr lang="tr-TR" sz="2500" dirty="0" smtClean="0">
                <a:latin typeface="Arial" charset="0"/>
              </a:rPr>
              <a:t>, </a:t>
            </a:r>
            <a:r>
              <a:rPr lang="en-US" sz="2500" dirty="0" smtClean="0">
                <a:latin typeface="Arial" charset="0"/>
              </a:rPr>
              <a:t>cons</a:t>
            </a:r>
            <a:r>
              <a:rPr lang="tr-TR" sz="2500" dirty="0" smtClean="0">
                <a:latin typeface="Arial" charset="0"/>
              </a:rPr>
              <a:t>, </a:t>
            </a:r>
            <a:r>
              <a:rPr lang="tr-TR" sz="2500" dirty="0" err="1" smtClean="0">
                <a:latin typeface="Arial" charset="0"/>
              </a:rPr>
              <a:t>and</a:t>
            </a:r>
            <a:r>
              <a:rPr lang="tr-TR" sz="2500" dirty="0" smtClean="0">
                <a:latin typeface="Arial" charset="0"/>
              </a:rPr>
              <a:t> </a:t>
            </a:r>
            <a:r>
              <a:rPr lang="tr-TR" sz="2500" dirty="0" err="1" smtClean="0">
                <a:latin typeface="Arial" charset="0"/>
              </a:rPr>
              <a:t>suggestions</a:t>
            </a:r>
            <a:endParaRPr lang="en-US" sz="25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Lessons learned</a:t>
            </a:r>
            <a:r>
              <a:rPr lang="tr-TR" sz="2800" dirty="0" smtClean="0">
                <a:latin typeface="Arial" charset="0"/>
              </a:rPr>
              <a:t> </a:t>
            </a:r>
          </a:p>
          <a:p>
            <a:pPr lvl="1"/>
            <a:r>
              <a:rPr lang="en-US" sz="2200" dirty="0" smtClean="0">
                <a:latin typeface="Arial" charset="0"/>
              </a:rPr>
              <a:t>Proposal preparation and consortium formation</a:t>
            </a:r>
          </a:p>
          <a:p>
            <a:pPr lvl="1"/>
            <a:r>
              <a:rPr lang="en-US" sz="2500" dirty="0" smtClean="0">
                <a:latin typeface="Arial" charset="0"/>
              </a:rPr>
              <a:t>Implementation</a:t>
            </a:r>
          </a:p>
          <a:p>
            <a:r>
              <a:rPr lang="en-US" sz="2800" dirty="0" smtClean="0">
                <a:latin typeface="Arial" charset="0"/>
              </a:rPr>
              <a:t>Project’s contribution to research and career</a:t>
            </a:r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4" y="3581400"/>
            <a:ext cx="8490176" cy="3124200"/>
          </a:xfrm>
          <a:prstGeom prst="rect">
            <a:avLst/>
          </a:prstGeom>
        </p:spPr>
      </p:pic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1943099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research groups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working 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nanoelectronics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including nanowire/nanotube crossbar arrays, magnetic switch-based structures, and crossbar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ontributes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construction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computers beyond CMOS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proposing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-crossbar based computer architectures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  <a:r>
              <a:rPr lang="tr-T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724500 EURO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1904999"/>
            <a:ext cx="81258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3276"/>
              </p:ext>
            </p:extLst>
          </p:nvPr>
        </p:nvGraphicFramePr>
        <p:xfrm>
          <a:off x="365760" y="1752600"/>
          <a:ext cx="8382000" cy="260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8" name="Visio" r:id="rId4" imgW="7802880" imgH="2415430" progId="Visio.Drawing.15">
                  <p:embed/>
                </p:oleObj>
              </mc:Choice>
              <mc:Fallback>
                <p:oleObj name="Visio" r:id="rId4" imgW="7802880" imgH="241543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752600"/>
                        <a:ext cx="8382000" cy="2600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667000" y="14398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00474"/>
              </p:ext>
            </p:extLst>
          </p:nvPr>
        </p:nvGraphicFramePr>
        <p:xfrm>
          <a:off x="5486400" y="4353533"/>
          <a:ext cx="2590800" cy="218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9" name="Visio" r:id="rId7" imgW="4412020" imgH="3718591" progId="Visio.Drawing.15">
                  <p:embed/>
                </p:oleObj>
              </mc:Choice>
              <mc:Fallback>
                <p:oleObj name="Visio" r:id="rId7" imgW="4412020" imgH="371859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53533"/>
                        <a:ext cx="2590800" cy="2181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İçerik Yer Tutucusu 2"/>
          <p:cNvSpPr>
            <a:spLocks noGrp="1"/>
          </p:cNvSpPr>
          <p:nvPr>
            <p:ph sz="quarter" idx="1"/>
          </p:nvPr>
        </p:nvSpPr>
        <p:spPr>
          <a:xfrm>
            <a:off x="469392" y="4583391"/>
            <a:ext cx="4712208" cy="1943099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merging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omplementarity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synergy among project participants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0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667000" y="14398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60525"/>
            <a:ext cx="6172199" cy="51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43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CMOS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Moore’s law dying here in the next decade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slowdown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advancement,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and a half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phenomena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challenges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393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Transistors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126522" cy="1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22" y="1760784"/>
            <a:ext cx="3962400" cy="14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/>
          <p:nvPr/>
        </p:nvSpPr>
        <p:spPr>
          <a:xfrm>
            <a:off x="926122" y="3208760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Nanowire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269522" y="324284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Single electron transistor</a:t>
            </a: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4147890"/>
            <a:ext cx="81534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replacement of CMOS transistors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advantages over CMOS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Interconnection problems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Lack of integration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/>
              <a:t>“</a:t>
            </a:r>
            <a:r>
              <a:rPr lang="en-US" i="1" dirty="0"/>
              <a:t>We can't solve problems by using the same kind of thinking we used when we created them</a:t>
            </a:r>
            <a:r>
              <a:rPr lang="en-US" dirty="0"/>
              <a:t>.” </a:t>
            </a:r>
            <a:r>
              <a:rPr lang="en-US" dirty="0" smtClean="0"/>
              <a:t>-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Albert </a:t>
            </a:r>
            <a:r>
              <a:rPr lang="en-US" dirty="0">
                <a:solidFill>
                  <a:srgbClr val="FF0000"/>
                </a:solidFill>
              </a:rPr>
              <a:t>Einstein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22014" y="3754525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anotube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3158047" y="3776246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Spin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5599741" y="3776246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Quantum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7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1676400"/>
            <a:ext cx="8686800" cy="1676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tr-TR" sz="2300" dirty="0" smtClean="0">
                <a:latin typeface="Arial" panose="020B0604020202020204" pitchFamily="34" charset="0"/>
              </a:rPr>
              <a:t>Regular arrays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Regularity</a:t>
            </a:r>
            <a:r>
              <a:rPr lang="en-US" altLang="tr-TR" sz="2300" dirty="0" smtClean="0">
                <a:latin typeface="Arial" panose="020B0604020202020204" pitchFamily="34" charset="0"/>
              </a:rPr>
              <a:t>; </a:t>
            </a: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ease of design</a:t>
            </a:r>
            <a:r>
              <a:rPr lang="en-US" altLang="tr-TR" sz="2300" dirty="0" smtClean="0">
                <a:solidFill>
                  <a:srgbClr val="004C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tr-TR" sz="2300" dirty="0" smtClean="0">
                <a:latin typeface="Arial" panose="020B0604020202020204" pitchFamily="34" charset="0"/>
              </a:rPr>
              <a:t>Nanotechnology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Self-assembled</a:t>
            </a:r>
            <a:r>
              <a:rPr lang="en-US" altLang="tr-TR" sz="2300" dirty="0" smtClean="0">
                <a:latin typeface="Arial" panose="020B0604020202020204" pitchFamily="34" charset="0"/>
              </a:rPr>
              <a:t> systems.</a:t>
            </a:r>
          </a:p>
        </p:txBody>
      </p:sp>
      <p:pic>
        <p:nvPicPr>
          <p:cNvPr id="5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010150" y="6019800"/>
            <a:ext cx="3221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900" b="1">
                <a:solidFill>
                  <a:srgbClr val="006600"/>
                </a:solidFill>
              </a:rPr>
              <a:t>Self-assembled nanowires</a:t>
            </a:r>
            <a:endParaRPr lang="en-US" altLang="tr-TR" sz="1900">
              <a:solidFill>
                <a:srgbClr val="0066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90600" y="6019800"/>
            <a:ext cx="4038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900" b="1">
                <a:solidFill>
                  <a:srgbClr val="006600"/>
                </a:solidFill>
              </a:rPr>
              <a:t>Self-assembled circuit with 64,000 elements in three minutes</a:t>
            </a:r>
          </a:p>
        </p:txBody>
      </p:sp>
      <p:pic>
        <p:nvPicPr>
          <p:cNvPr id="8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352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3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Self-assembly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4111752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Directed assembly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Results in a functional construct from a print/layout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Costly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nanoscale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Time consuming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52600"/>
            <a:ext cx="4495800" cy="2438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Self assembly 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Advantages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 and efficient 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condensed structures</a:t>
            </a:r>
          </a:p>
          <a:p>
            <a:pPr marL="64008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Disadvantages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results in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functional construct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154" name="Picture 2" descr="Xenon-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23" y="4648200"/>
            <a:ext cx="2948577" cy="1295400"/>
          </a:xfrm>
          <a:prstGeom prst="rect">
            <a:avLst/>
          </a:prstGeom>
          <a:noFill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1757"/>
            <a:ext cx="25146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662</Words>
  <Application>Microsoft Office PowerPoint</Application>
  <PresentationFormat>Ekran Gösterisi (4:3)</PresentationFormat>
  <Paragraphs>126</Paragraphs>
  <Slides>16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Wingdings 2</vt:lpstr>
      <vt:lpstr>Median</vt:lpstr>
      <vt:lpstr>Visio</vt:lpstr>
      <vt:lpstr>Synthesis and Performance Optimization of a Switching Nano-crossbar Computer</vt:lpstr>
      <vt:lpstr>Outline</vt:lpstr>
      <vt:lpstr>Project Details - Overview</vt:lpstr>
      <vt:lpstr>Objectives</vt:lpstr>
      <vt:lpstr>Timeline</vt:lpstr>
      <vt:lpstr>Technical Details - Motivation</vt:lpstr>
      <vt:lpstr>Emerging Transistors</vt:lpstr>
      <vt:lpstr>Nano-crossbar Arrays</vt:lpstr>
      <vt:lpstr>Why Self-assembly?</vt:lpstr>
      <vt:lpstr>Modelling Nano-Crossbar Arrays</vt:lpstr>
      <vt:lpstr>Two-terminal vs. Four-terminal </vt:lpstr>
      <vt:lpstr>Two-terminal vs. Four-terminal </vt:lpstr>
      <vt:lpstr>Specifics of MCSA RISE</vt:lpstr>
      <vt:lpstr>Lessons Learned </vt:lpstr>
      <vt:lpstr>Benefits of RISE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749</cp:revision>
  <dcterms:created xsi:type="dcterms:W3CDTF">2012-09-30T18:40:50Z</dcterms:created>
  <dcterms:modified xsi:type="dcterms:W3CDTF">2017-12-20T15:37:07Z</dcterms:modified>
</cp:coreProperties>
</file>