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4"/>
  </p:notesMasterIdLst>
  <p:sldIdLst>
    <p:sldId id="256" r:id="rId2"/>
    <p:sldId id="430" r:id="rId3"/>
    <p:sldId id="432" r:id="rId4"/>
    <p:sldId id="284" r:id="rId5"/>
    <p:sldId id="426" r:id="rId6"/>
    <p:sldId id="431" r:id="rId7"/>
    <p:sldId id="424" r:id="rId8"/>
    <p:sldId id="370" r:id="rId9"/>
    <p:sldId id="425" r:id="rId10"/>
    <p:sldId id="374" r:id="rId11"/>
    <p:sldId id="363" r:id="rId12"/>
    <p:sldId id="380" r:id="rId13"/>
    <p:sldId id="381" r:id="rId14"/>
    <p:sldId id="382" r:id="rId15"/>
    <p:sldId id="384" r:id="rId16"/>
    <p:sldId id="385" r:id="rId17"/>
    <p:sldId id="386" r:id="rId18"/>
    <p:sldId id="364" r:id="rId19"/>
    <p:sldId id="365" r:id="rId20"/>
    <p:sldId id="387" r:id="rId21"/>
    <p:sldId id="404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405" r:id="rId30"/>
    <p:sldId id="400" r:id="rId31"/>
    <p:sldId id="421" r:id="rId32"/>
    <p:sldId id="406" r:id="rId33"/>
    <p:sldId id="407" r:id="rId34"/>
    <p:sldId id="408" r:id="rId35"/>
    <p:sldId id="409" r:id="rId36"/>
    <p:sldId id="410" r:id="rId37"/>
    <p:sldId id="411" r:id="rId38"/>
    <p:sldId id="420" r:id="rId39"/>
    <p:sldId id="433" r:id="rId40"/>
    <p:sldId id="429" r:id="rId41"/>
    <p:sldId id="434" r:id="rId42"/>
    <p:sldId id="42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50" d="100"/>
          <a:sy n="50" d="100"/>
        </p:scale>
        <p:origin x="5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5057-7664-4237-9C74-5B41788A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81-5DB7-482E-9EDA-AAB8DF25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hyperlink" Target="http://www.ecc.itu.edu.t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40.emf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8.emf"/><Relationship Id="rId25" Type="http://schemas.openxmlformats.org/officeDocument/2006/relationships/image" Target="../media/image42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20.bin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41.emf"/><Relationship Id="rId28" Type="http://schemas.openxmlformats.org/officeDocument/2006/relationships/oleObject" Target="../embeddings/oleObject30.bin"/><Relationship Id="rId10" Type="http://schemas.openxmlformats.org/officeDocument/2006/relationships/image" Target="../media/image36.emf"/><Relationship Id="rId19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7.emf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4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00884" y="13715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 Design and Optimization</a:t>
            </a:r>
            <a:br>
              <a:rPr lang="en-US" sz="3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Nano-Crossbar Arrays</a:t>
            </a:r>
            <a:r>
              <a:rPr lang="tr-TR" sz="36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6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dirty="0"/>
              <a:t>12th Nanoscience and Nanotechnology </a:t>
            </a:r>
            <a:r>
              <a:rPr lang="en-US" sz="2000" dirty="0" smtClean="0"/>
              <a:t>Conference</a:t>
            </a:r>
            <a:r>
              <a:rPr lang="tr-TR" sz="2000" dirty="0" smtClean="0"/>
              <a:t> </a:t>
            </a:r>
            <a:r>
              <a:rPr lang="en-US" sz="2000" dirty="0" smtClean="0"/>
              <a:t>(</a:t>
            </a:r>
            <a:r>
              <a:rPr lang="tr-TR" sz="2000" dirty="0" smtClean="0"/>
              <a:t>NanoTR-12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100" dirty="0" err="1" smtClean="0">
                <a:solidFill>
                  <a:srgbClr val="FFFFFF"/>
                </a:solidFill>
              </a:rPr>
              <a:t>June</a:t>
            </a:r>
            <a:r>
              <a:rPr lang="tr-TR" sz="2100" dirty="0" smtClean="0">
                <a:solidFill>
                  <a:srgbClr val="FFFFFF"/>
                </a:solidFill>
              </a:rPr>
              <a:t> 4th,  2016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19200" y="3048000"/>
            <a:ext cx="6324600" cy="22860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PhD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3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4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9" descr="http://www.iieom.org/ITU_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Nesne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43349"/>
              </p:ext>
            </p:extLst>
          </p:nvPr>
        </p:nvGraphicFramePr>
        <p:xfrm>
          <a:off x="7010400" y="3054389"/>
          <a:ext cx="1971306" cy="21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8" name="Visio" r:id="rId6" imgW="1672824" imgH="1803426" progId="Visio.Drawing.11">
                  <p:embed/>
                </p:oleObj>
              </mc:Choice>
              <mc:Fallback>
                <p:oleObj name="Visio" r:id="rId6" imgW="1672824" imgH="1803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54389"/>
                        <a:ext cx="1971306" cy="211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4406" y="1905000"/>
          <a:ext cx="806069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9" name="Visio" r:id="rId3" imgW="3300027" imgH="1491653" progId="Visio.Drawing.11">
                  <p:embed/>
                </p:oleObj>
              </mc:Choice>
              <mc:Fallback>
                <p:oleObj name="Visio" r:id="rId3" imgW="3300027" imgH="149165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6" y="1905000"/>
                        <a:ext cx="8060699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A+B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066800" y="2765323"/>
          <a:ext cx="2971800" cy="33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7" name="Visio" r:id="rId3" imgW="1471448" imgH="1685465" progId="Visio.Drawing.11">
                  <p:embed/>
                </p:oleObj>
              </mc:Choice>
              <mc:Fallback>
                <p:oleObj name="Visio" r:id="rId3" imgW="1471448" imgH="168546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65323"/>
                        <a:ext cx="2971800" cy="339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1910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Diode-resistor logic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5167313" y="2819400"/>
          <a:ext cx="29860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8" name="Visio" r:id="rId5" imgW="1474957" imgH="1653613" progId="Visio.Drawing.11">
                  <p:embed/>
                </p:oleObj>
              </mc:Choice>
              <mc:Fallback>
                <p:oleObj name="Visio" r:id="rId5" imgW="1474957" imgH="165361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819400"/>
                        <a:ext cx="2986087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0386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914400" y="2743200"/>
          <a:ext cx="3124200" cy="360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9" name="Visio" r:id="rId3" imgW="1484135" imgH="1711649" progId="Visio.Drawing.11">
                  <p:embed/>
                </p:oleObj>
              </mc:Choice>
              <mc:Fallback>
                <p:oleObj name="Visio" r:id="rId3" imgW="1484135" imgH="171164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3124200" cy="360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5105400" y="2743200"/>
          <a:ext cx="3505200" cy="344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00" name="Visio" r:id="rId5" imgW="1673094" imgH="1647135" progId="Visio.Drawing.11">
                  <p:embed/>
                </p:oleObj>
              </mc:Choice>
              <mc:Fallback>
                <p:oleObj name="Visio" r:id="rId5" imgW="1673094" imgH="1647135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505200" cy="344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192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Diode-resistor logic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2209800" y="2743200"/>
          <a:ext cx="5181600" cy="369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6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81600" cy="3696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600200"/>
            <a:ext cx="6167438" cy="46393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066800" y="6324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Snider, G.,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(2004). CMOS-like logic in defective,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crossbars.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Nanotechnology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FET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CMOS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0269"/>
            <a:ext cx="7543800" cy="343997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FET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CMOS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like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77685"/>
            <a:ext cx="7467600" cy="3699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Shannon’s work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Symbolic Analysis of Relay and Switching Circuits(1938)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2462213"/>
          <a:ext cx="5943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2" name="Visio" r:id="rId3" imgW="2459355" imgH="606933" progId="Visio.Drawing.11">
                  <p:embed/>
                </p:oleObj>
              </mc:Choice>
              <mc:Fallback>
                <p:oleObj name="Visio" r:id="rId3" imgW="2459355" imgH="606933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62213"/>
                        <a:ext cx="59436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intel-westmere-2c-6c-gulftown,L-Z-237959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4495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2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3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6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the Boolean functions implemented in (a) ad (b)?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4" y="3581400"/>
            <a:ext cx="8490176" cy="3124200"/>
          </a:xfrm>
          <a:prstGeom prst="rect">
            <a:avLst/>
          </a:prstGeom>
        </p:spPr>
      </p:pic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1943099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research groups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working 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nanoelectronics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including nanowire/nanotube crossbar arrays, magnetic switch-based structures, and crossbar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ontributes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the construction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computers beyond CMOS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proposing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-crossbar based computer architectures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Budget: </a:t>
            </a:r>
            <a:r>
              <a:rPr lang="tr-T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724500 EURO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12" y="3341019"/>
            <a:ext cx="2590800" cy="3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4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 Lattice of Four-terminal Switches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5867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 × 3 2D switching network and its lattice form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90600" y="1981200"/>
          <a:ext cx="73152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6" name="Visio" r:id="rId3" imgW="2763774" imgH="1343787" progId="Visio.Drawing.11">
                  <p:embed/>
                </p:oleObj>
              </mc:Choice>
              <mc:Fallback>
                <p:oleObj name="Visio" r:id="rId3" imgW="2763774" imgH="134378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315200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Four-terminal Switch-based Model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524000"/>
            <a:ext cx="8382000" cy="15240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Switches are controlled by Boolean literals.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7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top-to-bottom path.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7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left-to-right path.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2895600"/>
          <a:ext cx="3581400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6" name="Visio" r:id="rId3" imgW="1726311" imgH="1714881" progId="Visio.Drawing.11">
                  <p:embed/>
                </p:oleObj>
              </mc:Choice>
              <mc:Fallback>
                <p:oleObj name="Visio" r:id="rId3" imgW="1726311" imgH="171488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3581400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2909888"/>
          <a:ext cx="35687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7" name="Visio" r:id="rId5" imgW="1726311" imgH="1714881" progId="Visio.Drawing.11">
                  <p:embed/>
                </p:oleObj>
              </mc:Choice>
              <mc:Fallback>
                <p:oleObj name="Visio" r:id="rId5" imgW="1726311" imgH="1714881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09888"/>
                        <a:ext cx="3568700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7924800" y="4267200"/>
          <a:ext cx="973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8" name="Visio" r:id="rId7" imgW="325374" imgH="357378" progId="Visio.Drawing.11">
                  <p:embed/>
                </p:oleObj>
              </mc:Choice>
              <mc:Fallback>
                <p:oleObj name="Visio" r:id="rId7" imgW="325374" imgH="35737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267200"/>
                        <a:ext cx="9731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5"/>
          <p:cNvSpPr>
            <a:spLocks/>
          </p:cNvSpPr>
          <p:nvPr/>
        </p:nvSpPr>
        <p:spPr bwMode="auto">
          <a:xfrm rot="5400000" flipH="1">
            <a:off x="4419600" y="4432300"/>
            <a:ext cx="3200400" cy="91440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600200"/>
            <a:ext cx="8382000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How can we implement a given target Boolean function </a:t>
            </a:r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baseline="-25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with a lattice of four-terminal switches?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52400" y="2438400"/>
            <a:ext cx="8839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65100" y="24685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200" b="1">
                <a:latin typeface="Times New Roman" charset="0"/>
              </a:rPr>
              <a:t>  </a:t>
            </a:r>
            <a:r>
              <a:rPr lang="en-US" sz="2200" b="1" i="1">
                <a:latin typeface="Times New Roman" charset="0"/>
              </a:rPr>
              <a:t>f</a:t>
            </a:r>
            <a:r>
              <a:rPr lang="en-US" sz="2200" b="1" i="1" baseline="-25000">
                <a:latin typeface="Times New Roman" charset="0"/>
              </a:rPr>
              <a:t>T</a:t>
            </a:r>
            <a:r>
              <a:rPr lang="en-US" sz="2200" b="1" i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>= 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2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3</a:t>
            </a:r>
            <a:r>
              <a:rPr lang="en-US" sz="2200" b="1">
                <a:latin typeface="Times New Roman" charset="0"/>
              </a:rPr>
              <a:t>+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4</a:t>
            </a:r>
          </a:p>
        </p:txBody>
      </p:sp>
      <p:graphicFrame>
        <p:nvGraphicFramePr>
          <p:cNvPr id="88104" name="Object 40"/>
          <p:cNvGraphicFramePr>
            <a:graphicFrameLocks noChangeAspect="1"/>
          </p:cNvGraphicFramePr>
          <p:nvPr/>
        </p:nvGraphicFramePr>
        <p:xfrm>
          <a:off x="850900" y="5557838"/>
          <a:ext cx="715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4" name="Visio" r:id="rId3" imgW="350901" imgH="222504" progId="Visio.Drawing.11">
                  <p:embed/>
                </p:oleObj>
              </mc:Choice>
              <mc:Fallback>
                <p:oleObj name="Visio" r:id="rId3" imgW="350901" imgH="222504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557838"/>
                        <a:ext cx="7159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7" name="Object 43"/>
          <p:cNvGraphicFramePr>
            <a:graphicFrameLocks noChangeAspect="1"/>
          </p:cNvGraphicFramePr>
          <p:nvPr/>
        </p:nvGraphicFramePr>
        <p:xfrm>
          <a:off x="1554163" y="5559425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5" name="Visio" r:id="rId5" imgW="372618" imgH="222504" progId="Visio.Drawing.11">
                  <p:embed/>
                </p:oleObj>
              </mc:Choice>
              <mc:Fallback>
                <p:oleObj name="Visio" r:id="rId5" imgW="372618" imgH="222504" progId="Visio.Drawing.11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559425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2328863" y="5557838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6" name="Visio" r:id="rId7" imgW="372618" imgH="222504" progId="Visio.Drawing.11">
                  <p:embed/>
                </p:oleObj>
              </mc:Choice>
              <mc:Fallback>
                <p:oleObj name="Visio" r:id="rId7" imgW="372618" imgH="222504" progId="Visio.Drawing.11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5557838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9" name="Object 45"/>
          <p:cNvGraphicFramePr>
            <a:graphicFrameLocks noChangeAspect="1"/>
          </p:cNvGraphicFramePr>
          <p:nvPr/>
        </p:nvGraphicFramePr>
        <p:xfrm>
          <a:off x="3090863" y="5557838"/>
          <a:ext cx="1196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7" name="Visio" r:id="rId9" imgW="587502" imgH="222504" progId="Visio.Drawing.11">
                  <p:embed/>
                </p:oleObj>
              </mc:Choice>
              <mc:Fallback>
                <p:oleObj name="Visio" r:id="rId9" imgW="587502" imgH="222504" progId="Visio.Drawing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557838"/>
                        <a:ext cx="1196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218113" y="5588000"/>
          <a:ext cx="715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8" name="Visio" r:id="rId11" imgW="350901" imgH="222504" progId="Visio.Drawing.11">
                  <p:embed/>
                </p:oleObj>
              </mc:Choice>
              <mc:Fallback>
                <p:oleObj name="Visio" r:id="rId11" imgW="350901" imgH="222504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5588000"/>
                        <a:ext cx="7159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5922963" y="5588000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9" name="Visio" r:id="rId12" imgW="372618" imgH="222504" progId="Visio.Drawing.11">
                  <p:embed/>
                </p:oleObj>
              </mc:Choice>
              <mc:Fallback>
                <p:oleObj name="Visio" r:id="rId12" imgW="372618" imgH="222504" progId="Visio.Drawing.11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5588000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6718300" y="5588000"/>
          <a:ext cx="982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0" name="Visio" r:id="rId13" imgW="480060" imgH="222504" progId="Visio.Drawing.11">
                  <p:embed/>
                </p:oleObj>
              </mc:Choice>
              <mc:Fallback>
                <p:oleObj name="Visio" r:id="rId13" imgW="480060" imgH="222504" progId="Visio.Drawing.11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588000"/>
                        <a:ext cx="9826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7696200" y="5588000"/>
          <a:ext cx="1198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1" name="Visio" r:id="rId15" imgW="587502" imgH="222504" progId="Visio.Drawing.11">
                  <p:embed/>
                </p:oleObj>
              </mc:Choice>
              <mc:Fallback>
                <p:oleObj name="Visio" r:id="rId15" imgW="587502" imgH="222504" progId="Visio.Drawing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88000"/>
                        <a:ext cx="11985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6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300" y="5546725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2" name="Visio" r:id="rId16" imgW="303276" imgH="240030" progId="Visio.Drawing.11">
                  <p:embed/>
                </p:oleObj>
              </mc:Choice>
              <mc:Fallback>
                <p:oleObj name="Visio" r:id="rId16" imgW="303276" imgH="240030" progId="Visio.Drawing.11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546725"/>
                        <a:ext cx="60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7" name="Object 53"/>
          <p:cNvGraphicFramePr>
            <a:graphicFrameLocks noChangeAspect="1"/>
          </p:cNvGraphicFramePr>
          <p:nvPr/>
        </p:nvGraphicFramePr>
        <p:xfrm>
          <a:off x="4586288" y="5562600"/>
          <a:ext cx="60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3" name="Visio" r:id="rId18" imgW="303276" imgH="240030" progId="Visio.Drawing.11">
                  <p:embed/>
                </p:oleObj>
              </mc:Choice>
              <mc:Fallback>
                <p:oleObj name="Visio" r:id="rId18" imgW="303276" imgH="240030" progId="Visio.Drawing.11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562600"/>
                        <a:ext cx="6080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8" name="Object 54"/>
          <p:cNvGraphicFramePr>
            <a:graphicFrameLocks noChangeAspect="1"/>
          </p:cNvGraphicFramePr>
          <p:nvPr/>
        </p:nvGraphicFramePr>
        <p:xfrm>
          <a:off x="4584700" y="5943600"/>
          <a:ext cx="20986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4" name="Visio" r:id="rId20" imgW="1000887" imgH="222504" progId="Visio.Drawing.11">
                  <p:embed/>
                </p:oleObj>
              </mc:Choice>
              <mc:Fallback>
                <p:oleObj name="Visio" r:id="rId20" imgW="1000887" imgH="222504" progId="Visio.Drawing.11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943600"/>
                        <a:ext cx="20986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9" name="Object 55"/>
          <p:cNvGraphicFramePr>
            <a:graphicFrameLocks noChangeAspect="1"/>
          </p:cNvGraphicFramePr>
          <p:nvPr/>
        </p:nvGraphicFramePr>
        <p:xfrm>
          <a:off x="241300" y="5943600"/>
          <a:ext cx="1860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5" name="Visio" r:id="rId22" imgW="893445" imgH="222504" progId="Visio.Drawing.11">
                  <p:embed/>
                </p:oleObj>
              </mc:Choice>
              <mc:Fallback>
                <p:oleObj name="Visio" r:id="rId22" imgW="893445" imgH="222504" progId="Visio.Drawing.11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943600"/>
                        <a:ext cx="1860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22" name="Object 5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3700" y="3019425"/>
          <a:ext cx="6172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6" name="Visio" r:id="rId24" imgW="3688461" imgH="1498092" progId="Visio.Drawing.11">
                  <p:embed/>
                </p:oleObj>
              </mc:Choice>
              <mc:Fallback>
                <p:oleObj name="Visio" r:id="rId24" imgW="3688461" imgH="1498092" progId="Visio.Drawing.1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019425"/>
                        <a:ext cx="61722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3" name="Line 59"/>
          <p:cNvSpPr>
            <a:spLocks noChangeShapeType="1"/>
          </p:cNvSpPr>
          <p:nvPr/>
        </p:nvSpPr>
        <p:spPr bwMode="auto">
          <a:xfrm>
            <a:off x="11938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18034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5" name="Freeform 61"/>
          <p:cNvSpPr>
            <a:spLocks/>
          </p:cNvSpPr>
          <p:nvPr/>
        </p:nvSpPr>
        <p:spPr bwMode="auto">
          <a:xfrm rot="5400000" flipH="1">
            <a:off x="1111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6" name="Freeform 62"/>
          <p:cNvSpPr>
            <a:spLocks/>
          </p:cNvSpPr>
          <p:nvPr/>
        </p:nvSpPr>
        <p:spPr bwMode="auto">
          <a:xfrm rot="-5400000">
            <a:off x="174625" y="38830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7" name="Line 63"/>
          <p:cNvSpPr>
            <a:spLocks noChangeShapeType="1"/>
          </p:cNvSpPr>
          <p:nvPr/>
        </p:nvSpPr>
        <p:spPr bwMode="auto">
          <a:xfrm>
            <a:off x="55054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8" name="Line 64"/>
          <p:cNvSpPr>
            <a:spLocks noChangeShapeType="1"/>
          </p:cNvSpPr>
          <p:nvPr/>
        </p:nvSpPr>
        <p:spPr bwMode="auto">
          <a:xfrm>
            <a:off x="61150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9" name="Freeform 65"/>
          <p:cNvSpPr>
            <a:spLocks/>
          </p:cNvSpPr>
          <p:nvPr/>
        </p:nvSpPr>
        <p:spPr bwMode="auto">
          <a:xfrm rot="5400000" flipH="1">
            <a:off x="44545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 rot="-5400000">
            <a:off x="4467225" y="38703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901700" y="38227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7" name="Visio" r:id="rId26" imgW="1099185" imgH="1099185" progId="Visio.Drawing.11">
                  <p:embed/>
                </p:oleObj>
              </mc:Choice>
              <mc:Fallback>
                <p:oleObj name="Visio" r:id="rId26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8227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5162550" y="370205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8" name="Visio" r:id="rId28" imgW="1099185" imgH="1099185" progId="Visio.Drawing.11">
                  <p:embed/>
                </p:oleObj>
              </mc:Choice>
              <mc:Fallback>
                <p:oleObj name="Visio" r:id="rId28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70205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40" name="Line 76"/>
          <p:cNvSpPr>
            <a:spLocks noChangeShapeType="1"/>
          </p:cNvSpPr>
          <p:nvPr/>
        </p:nvSpPr>
        <p:spPr bwMode="auto">
          <a:xfrm>
            <a:off x="1828800" y="2971800"/>
            <a:ext cx="0" cy="2590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44" name="Freeform 80"/>
          <p:cNvSpPr>
            <a:spLocks/>
          </p:cNvSpPr>
          <p:nvPr/>
        </p:nvSpPr>
        <p:spPr bwMode="auto">
          <a:xfrm>
            <a:off x="863600" y="2870200"/>
            <a:ext cx="1016000" cy="2667000"/>
          </a:xfrm>
          <a:custGeom>
            <a:avLst/>
            <a:gdLst>
              <a:gd name="T0" fmla="*/ 2147483647 w 400"/>
              <a:gd name="T1" fmla="*/ 0 h 1872"/>
              <a:gd name="T2" fmla="*/ 2147483647 w 400"/>
              <a:gd name="T3" fmla="*/ 2147483647 h 1872"/>
              <a:gd name="T4" fmla="*/ 2147483647 w 400"/>
              <a:gd name="T5" fmla="*/ 2147483647 h 1872"/>
              <a:gd name="T6" fmla="*/ 2147483647 w 400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1872"/>
              <a:gd name="T14" fmla="*/ 400 w 4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1872">
                <a:moveTo>
                  <a:pt x="8" y="0"/>
                </a:moveTo>
                <a:cubicBezTo>
                  <a:pt x="4" y="168"/>
                  <a:pt x="0" y="336"/>
                  <a:pt x="56" y="432"/>
                </a:cubicBezTo>
                <a:cubicBezTo>
                  <a:pt x="112" y="528"/>
                  <a:pt x="288" y="336"/>
                  <a:pt x="344" y="576"/>
                </a:cubicBezTo>
                <a:cubicBezTo>
                  <a:pt x="400" y="816"/>
                  <a:pt x="384" y="1656"/>
                  <a:pt x="392" y="187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7" grpId="0" animBg="1"/>
      <p:bldP spid="88078" grpId="0"/>
      <p:bldP spid="88123" grpId="0" animBg="1"/>
      <p:bldP spid="88123" grpId="1" animBg="1"/>
      <p:bldP spid="88124" grpId="0" animBg="1"/>
      <p:bldP spid="88124" grpId="1" animBg="1"/>
      <p:bldP spid="88125" grpId="0" animBg="1"/>
      <p:bldP spid="88125" grpId="1" animBg="1"/>
      <p:bldP spid="88126" grpId="0" animBg="1"/>
      <p:bldP spid="88126" grpId="1" animBg="1"/>
      <p:bldP spid="88127" grpId="0" animBg="1"/>
      <p:bldP spid="88127" grpId="1" animBg="1"/>
      <p:bldP spid="88128" grpId="0" animBg="1"/>
      <p:bldP spid="88128" grpId="1" animBg="1"/>
      <p:bldP spid="88129" grpId="0" animBg="1"/>
      <p:bldP spid="88129" grpId="1" animBg="1"/>
      <p:bldP spid="88130" grpId="0" animBg="1"/>
      <p:bldP spid="88130" grpId="1" animBg="1"/>
      <p:bldP spid="88140" grpId="0" animBg="1"/>
      <p:bldP spid="88140" grpId="1" animBg="1"/>
      <p:bldP spid="88144" grpId="0" animBg="1"/>
      <p:bldP spid="881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graphicFrame>
        <p:nvGraphicFramePr>
          <p:cNvPr id="17409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4588" y="2438400"/>
          <a:ext cx="360521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2" name="Visio" r:id="rId3" imgW="1495425" imgH="1492758" progId="Visio.Drawing.11">
                  <p:embed/>
                </p:oleObj>
              </mc:Choice>
              <mc:Fallback>
                <p:oleObj name="Visio" r:id="rId3" imgW="1495425" imgH="149275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438400"/>
                        <a:ext cx="3605212" cy="359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98500" y="16764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35052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44196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3340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5" name="Freeform 15"/>
          <p:cNvSpPr>
            <a:spLocks/>
          </p:cNvSpPr>
          <p:nvPr/>
        </p:nvSpPr>
        <p:spPr bwMode="auto">
          <a:xfrm rot="-5400000">
            <a:off x="2574925" y="3743325"/>
            <a:ext cx="3733800" cy="10223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2438400" y="6176963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9 TOP-TO-BOTTOM PATHS!</a:t>
            </a:r>
            <a:endParaRPr lang="en-US" sz="2200" b="1" baseline="-25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1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3375025"/>
          <a:ext cx="150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3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75025"/>
                        <a:ext cx="150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/>
      <p:bldP spid="174092" grpId="0" animBg="1"/>
      <p:bldP spid="174092" grpId="1" animBg="1"/>
      <p:bldP spid="174093" grpId="0" animBg="1"/>
      <p:bldP spid="174093" grpId="1" animBg="1"/>
      <p:bldP spid="174094" grpId="0" animBg="1"/>
      <p:bldP spid="174094" grpId="1" animBg="1"/>
      <p:bldP spid="174095" grpId="0" animBg="1"/>
      <p:bldP spid="174095" grpId="1" animBg="1"/>
      <p:bldP spid="1740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Synthesis Method 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4876800" y="1676400"/>
            <a:ext cx="0" cy="487680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5606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81600" y="2641600"/>
          <a:ext cx="36226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6" name="Visio" r:id="rId3" imgW="1556004" imgH="1603629" progId="Visio.Drawing.11">
                  <p:embed/>
                </p:oleObj>
              </mc:Choice>
              <mc:Fallback>
                <p:oleObj name="Visio" r:id="rId3" imgW="1556004" imgH="1603629" progId="Visio.Drawing.11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26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1600" y="2641600"/>
          <a:ext cx="362585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7" name="Visio" r:id="rId5" imgW="1556004" imgH="1603629" progId="Visio.Drawing.11">
                  <p:embed/>
                </p:oleObj>
              </mc:Choice>
              <mc:Fallback>
                <p:oleObj name="Visio" r:id="rId5" imgW="1556004" imgH="1603629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585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4953000" y="17526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r>
              <a:rPr lang="en-US" sz="2400" b="1">
                <a:latin typeface="Times New Roman" charset="0"/>
              </a:rPr>
              <a:t>)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 </a:t>
            </a:r>
            <a:r>
              <a:rPr lang="en-US" sz="2400" b="1">
                <a:latin typeface="Times New Roman" charset="0"/>
              </a:rPr>
              <a:t>+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 </a:t>
            </a:r>
            <a:r>
              <a:rPr lang="en-US" sz="2400" b="1">
                <a:latin typeface="Times New Roman" charset="0"/>
              </a:rPr>
              <a:t>+ 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endParaRPr lang="en-US" sz="2400" baseline="-25000">
              <a:latin typeface="Times New Roman" charset="0"/>
            </a:endParaRP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2651125"/>
          <a:ext cx="362426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8" name="Visio" r:id="rId7" imgW="1556004" imgH="1603629" progId="Visio.Drawing.11">
                  <p:embed/>
                </p:oleObj>
              </mc:Choice>
              <mc:Fallback>
                <p:oleObj name="Visio" r:id="rId7" imgW="1556004" imgH="160362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51125"/>
                        <a:ext cx="3624263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5" name="Oval 11"/>
          <p:cNvSpPr>
            <a:spLocks noChangeArrowheads="1"/>
          </p:cNvSpPr>
          <p:nvPr/>
        </p:nvSpPr>
        <p:spPr bwMode="auto">
          <a:xfrm>
            <a:off x="7162800" y="4762500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7162800" y="3086100"/>
            <a:ext cx="533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7" name="Oval 13"/>
          <p:cNvSpPr>
            <a:spLocks noChangeArrowheads="1"/>
          </p:cNvSpPr>
          <p:nvPr/>
        </p:nvSpPr>
        <p:spPr bwMode="auto">
          <a:xfrm>
            <a:off x="5130800" y="4724400"/>
            <a:ext cx="9906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52400" y="23749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Start with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i="1" baseline="-25000" dirty="0">
                <a:latin typeface="Times New Roman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6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dual.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column.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-25000" dirty="0">
                <a:latin typeface="Times New Roman" charset="0"/>
              </a:rPr>
              <a:t> </a:t>
            </a:r>
            <a:r>
              <a:rPr lang="en-US" sz="2600" b="1" i="1" baseline="30000" dirty="0">
                <a:latin typeface="Times New Roman" charset="0"/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row.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Compute an intersection set for each site.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Arbitrarily select a literal from an intersection set and assign it to the corresponding site.</a:t>
            </a:r>
          </a:p>
        </p:txBody>
      </p:sp>
      <p:graphicFrame>
        <p:nvGraphicFramePr>
          <p:cNvPr id="195611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44958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9" name="Visio" r:id="rId9" imgW="1099185" imgH="1099185" progId="Visio.Drawing.11">
                  <p:embed/>
                </p:oleObj>
              </mc:Choice>
              <mc:Fallback>
                <p:oleObj name="Visio" r:id="rId9" imgW="1099185" imgH="1099185" progId="Visio.Drawing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/>
      <p:bldP spid="195592" grpId="0" animBg="1"/>
      <p:bldP spid="195608" grpId="0" build="allAtOnce"/>
      <p:bldP spid="195595" grpId="0" animBg="1"/>
      <p:bldP spid="195596" grpId="0" animBg="1"/>
      <p:bldP spid="195597" grpId="0" animBg="1"/>
      <p:bldP spid="19560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06600" y="2524125"/>
          <a:ext cx="47752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10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524125"/>
                        <a:ext cx="4775200" cy="402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32" name="Object 4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318000" y="4889500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11" name="Visio" r:id="rId5" imgW="542925" imgH="542925" progId="Visio.Drawing.11">
                  <p:embed/>
                </p:oleObj>
              </mc:Choice>
              <mc:Fallback>
                <p:oleObj name="Visio" r:id="rId5" imgW="542925" imgH="542925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889500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8" name="Oval 16"/>
          <p:cNvSpPr>
            <a:spLocks noChangeArrowheads="1"/>
          </p:cNvSpPr>
          <p:nvPr/>
        </p:nvSpPr>
        <p:spPr bwMode="auto">
          <a:xfrm>
            <a:off x="4330700" y="4889500"/>
            <a:ext cx="800100" cy="838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Synthesis Method</a:t>
            </a:r>
          </a:p>
        </p:txBody>
      </p:sp>
      <p:graphicFrame>
        <p:nvGraphicFramePr>
          <p:cNvPr id="187404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6002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12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57400" y="2024063"/>
          <a:ext cx="4343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13" name="Visio" r:id="rId9" imgW="1932432" imgH="234315" progId="Visio.Drawing.11">
                  <p:embed/>
                </p:oleObj>
              </mc:Choice>
              <mc:Fallback>
                <p:oleObj name="Visio" r:id="rId9" imgW="1932432" imgH="234315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24063"/>
                        <a:ext cx="4343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1676400"/>
            <a:ext cx="7924800" cy="4953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4483100" y="2603500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1866900" y="5041900"/>
            <a:ext cx="8382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animBg="1"/>
      <p:bldP spid="187396" grpId="0" animBg="1"/>
      <p:bldP spid="187409" grpId="0" animBg="1"/>
      <p:bldP spid="1874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2057400" y="3429000"/>
          <a:ext cx="364807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4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3648075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1600200"/>
            <a:ext cx="8305800" cy="1143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1</a:t>
            </a:r>
            <a:r>
              <a:rPr lang="en-US" sz="21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are implemented as subsets of all top-to-bottom and left-to-right paths, respectively, then</a:t>
            </a:r>
            <a:r>
              <a:rPr lang="en-US" sz="10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5300" y="2819400"/>
            <a:ext cx="8229600" cy="3810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186113" y="38877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795713" y="38750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4343400" y="38750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953000" y="38623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5562600" y="3875088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2514600" y="42672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514600" y="48006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2514600" y="5484813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2514600" y="60198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1752600" y="2971800"/>
          <a:ext cx="4648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5" name="Visio" r:id="rId5" imgW="2095500" imgH="282321" progId="Visio.Drawing.11">
                  <p:embed/>
                </p:oleObj>
              </mc:Choice>
              <mc:Fallback>
                <p:oleObj name="Visio" r:id="rId5" imgW="2095500" imgH="282321" progId="Visio.Drawing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4648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533400" y="2705100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5100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52600" y="1854200"/>
          <a:ext cx="4572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18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54200"/>
                        <a:ext cx="4572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graphicFrame>
        <p:nvGraphicFramePr>
          <p:cNvPr id="2191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5240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19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09600" y="1638300"/>
            <a:ext cx="7924800" cy="41148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997200" y="2540000"/>
            <a:ext cx="14288" cy="3175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3759200" y="2527300"/>
            <a:ext cx="14288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 flipH="1">
            <a:off x="4521200" y="2527300"/>
            <a:ext cx="11113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H="1">
            <a:off x="5283200" y="2514600"/>
            <a:ext cx="11113" cy="3200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6081713" y="2527300"/>
            <a:ext cx="1587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914400" y="5803900"/>
            <a:ext cx="74676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dirty="0">
                <a:solidFill>
                  <a:srgbClr val="0000AC"/>
                </a:solidFill>
                <a:latin typeface="Times New Roman" charset="0"/>
              </a:rPr>
              <a:t>Theorem 1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allows us to only consider column-paths.</a:t>
            </a:r>
            <a:r>
              <a:rPr lang="en-US" sz="2600" b="1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We do not need to enumerate all paths!                                            </a:t>
            </a:r>
          </a:p>
        </p:txBody>
      </p:sp>
      <p:sp>
        <p:nvSpPr>
          <p:cNvPr id="219149" name="Freeform 13"/>
          <p:cNvSpPr>
            <a:spLocks/>
          </p:cNvSpPr>
          <p:nvPr/>
        </p:nvSpPr>
        <p:spPr bwMode="auto">
          <a:xfrm>
            <a:off x="3657600" y="2451100"/>
            <a:ext cx="1828800" cy="3251200"/>
          </a:xfrm>
          <a:custGeom>
            <a:avLst/>
            <a:gdLst>
              <a:gd name="T0" fmla="*/ 2147483647 w 1056"/>
              <a:gd name="T1" fmla="*/ 0 h 1968"/>
              <a:gd name="T2" fmla="*/ 2147483647 w 1056"/>
              <a:gd name="T3" fmla="*/ 2147483647 h 1968"/>
              <a:gd name="T4" fmla="*/ 2147483647 w 1056"/>
              <a:gd name="T5" fmla="*/ 2147483647 h 1968"/>
              <a:gd name="T6" fmla="*/ 2147483647 w 1056"/>
              <a:gd name="T7" fmla="*/ 2147483647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968"/>
              <a:gd name="T14" fmla="*/ 1056 w 1056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968">
                <a:moveTo>
                  <a:pt x="8" y="0"/>
                </a:moveTo>
                <a:cubicBezTo>
                  <a:pt x="4" y="272"/>
                  <a:pt x="0" y="544"/>
                  <a:pt x="152" y="672"/>
                </a:cubicBezTo>
                <a:cubicBezTo>
                  <a:pt x="304" y="800"/>
                  <a:pt x="784" y="552"/>
                  <a:pt x="920" y="768"/>
                </a:cubicBezTo>
                <a:cubicBezTo>
                  <a:pt x="1056" y="984"/>
                  <a:pt x="1012" y="1476"/>
                  <a:pt x="968" y="1968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build="p" animBg="1"/>
      <p:bldP spid="2191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5372100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57200" y="4470400"/>
            <a:ext cx="83058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Lemma 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Fredman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 and 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Khachiyan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, 1996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products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forms, respectively.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 ≠ Ø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2600325" y="1524000"/>
          <a:ext cx="3419475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2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524000"/>
                        <a:ext cx="3419475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57400" y="3117850"/>
          <a:ext cx="3962400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1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17850"/>
                        <a:ext cx="3962400" cy="334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5300" y="2824162"/>
            <a:ext cx="8229600" cy="37290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533400" y="2709862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2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9862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844800" y="3192462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819400" y="3916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819400" y="51736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819400" y="5821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7200" y="1554162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76600" y="37655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886200" y="37528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4560888" y="37528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5170488" y="37401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91200" y="3752850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096000" y="4525962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Each column is for each product!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build="p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6" y="1905000"/>
            <a:ext cx="8870990" cy="43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Method’s Performance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286000" y="3657600"/>
            <a:ext cx="4419600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Size of the lattice: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dirty="0">
                <a:latin typeface="Times New Roman" charset="0"/>
              </a:rPr>
              <a:t> 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981200" y="2057400"/>
            <a:ext cx="5029200" cy="1293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The time complexity:</a:t>
            </a:r>
          </a:p>
          <a:p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O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(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) 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1295400" y="5334000"/>
            <a:ext cx="6858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n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/>
              <a:t> </a:t>
            </a: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m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the number of products of the target function</a:t>
            </a:r>
            <a:r>
              <a:rPr lang="en-US" sz="2400" dirty="0"/>
              <a:t>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its dual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30000" dirty="0" err="1">
                <a:latin typeface="Times New Roman" charset="0"/>
              </a:rPr>
              <a:t>D</a:t>
            </a:r>
            <a:r>
              <a:rPr lang="en-US" sz="2400" dirty="0"/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respectively.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2" grpId="0" animBg="1"/>
      <p:bldP spid="11265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Experimental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Results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865184" cy="50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8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44"/>
          <p:cNvSpPr txBox="1">
            <a:spLocks noChangeArrowheads="1"/>
          </p:cNvSpPr>
          <p:nvPr/>
        </p:nvSpPr>
        <p:spPr bwMode="auto">
          <a:xfrm>
            <a:off x="2158288" y="4802854"/>
            <a:ext cx="4350347" cy="3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5" tIns="34287" rIns="68575" bIns="3428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Nano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array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3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different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logic families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00200"/>
            <a:ext cx="6380924" cy="319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297" y="5181600"/>
            <a:ext cx="65021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</a:rPr>
              <a:t>Defects are the main headache in </a:t>
            </a:r>
            <a:r>
              <a:rPr lang="en-US" sz="2400" dirty="0" err="1" smtClean="0">
                <a:latin typeface="Arial" charset="0"/>
              </a:rPr>
              <a:t>nano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arrays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1878" y="5715000"/>
            <a:ext cx="81073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Objective</a:t>
            </a:r>
            <a:r>
              <a:rPr lang="en-US" sz="2400" dirty="0" smtClean="0">
                <a:latin typeface="Arial" charset="0"/>
              </a:rPr>
              <a:t>: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Designing </a:t>
            </a: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fast heuristic </a:t>
            </a:r>
            <a:r>
              <a:rPr lang="en-US" sz="2400" dirty="0">
                <a:latin typeface="Arial" charset="0"/>
              </a:rPr>
              <a:t>algorithm for logic mapping on defective </a:t>
            </a:r>
            <a:r>
              <a:rPr lang="en-US" sz="2400" dirty="0" smtClean="0">
                <a:latin typeface="Arial" charset="0"/>
              </a:rPr>
              <a:t>crossbars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3 different logic families</a:t>
            </a:r>
          </a:p>
        </p:txBody>
      </p:sp>
    </p:spTree>
    <p:extLst>
      <p:ext uri="{BB962C8B-B14F-4D97-AF65-F5344CB8AC3E}">
        <p14:creationId xmlns:p14="http://schemas.microsoft.com/office/powerpoint/2010/main" val="191430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7" name="Object 1"/>
          <p:cNvGraphicFramePr>
            <a:graphicFrameLocks noChangeAspect="1"/>
          </p:cNvGraphicFramePr>
          <p:nvPr/>
        </p:nvGraphicFramePr>
        <p:xfrm>
          <a:off x="922256" y="1518019"/>
          <a:ext cx="502134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5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256" y="1518019"/>
                        <a:ext cx="5021344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Diode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6713" y="1670419"/>
            <a:ext cx="19852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98171" y="518160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(diode connected)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19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00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667000"/>
            <a:ext cx="2267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931774" y="1533883"/>
          <a:ext cx="4998574" cy="356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6" name="Visio" r:id="rId5" imgW="2787949" imgH="1989950" progId="Visio.Drawing.11">
                  <p:embed/>
                </p:oleObj>
              </mc:Choice>
              <mc:Fallback>
                <p:oleObj name="Visio" r:id="rId5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74" y="1533883"/>
                        <a:ext cx="4998574" cy="3565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914400" y="1518019"/>
          <a:ext cx="5029200" cy="358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7" name="Visio" r:id="rId7" imgW="2787949" imgH="1989950" progId="Visio.Drawing.11">
                  <p:embed/>
                </p:oleObj>
              </mc:Choice>
              <mc:Fallback>
                <p:oleObj name="Visio" r:id="rId7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8019"/>
                        <a:ext cx="5029200" cy="3587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400800" y="3581400"/>
            <a:ext cx="193918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55504" y="2342967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5504" y="3131471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57200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93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7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FET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8763"/>
            <a:ext cx="43434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31027" y="1885890"/>
            <a:ext cx="24022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879116" y="3112293"/>
            <a:ext cx="19391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32429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07904" y="4114800"/>
            <a:ext cx="202096" cy="2286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524000"/>
            <a:ext cx="435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8171" y="525780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MOS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shorted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75761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12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Four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-terminal Switch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04800" y="1447801"/>
          <a:ext cx="460586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9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1"/>
                        <a:ext cx="460586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765" y="5334000"/>
            <a:ext cx="82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either closed or open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8001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36" y="6122504"/>
            <a:ext cx="79922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8758" y="22031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30356" y="2223052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52800" y="3773556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357735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704" y="3886200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1175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40319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1560" y="485769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86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Proposed Algorithm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086505" cy="50457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Dikdörtgen 2"/>
          <p:cNvSpPr/>
          <p:nvPr/>
        </p:nvSpPr>
        <p:spPr>
          <a:xfrm>
            <a:off x="533400" y="1676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292031"/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tr-T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3292031">
              <a:buAutoNum type="arabicPeriod"/>
            </a:pP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subarray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tr-TR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97408" y="3733800"/>
            <a:ext cx="4736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92031"/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70" indent="-457270" defTabSz="3292031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permutations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70" indent="-457270" defTabSz="3292031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(a, b)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tuple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3292031"/>
            <a:endParaRPr lang="tr-TR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292031"/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sufficent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two matrices have the same set of double indices, then they 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7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Experimental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2148" y="53340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latin typeface="Arial" pitchFamily="34" charset="0"/>
                <a:cs typeface="Arial" pitchFamily="34" charset="0"/>
              </a:rPr>
              <a:t>each benchmark function,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600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crossbars </a:t>
            </a:r>
            <a:r>
              <a:rPr lang="en-US" dirty="0">
                <a:latin typeface="Arial" pitchFamily="34" charset="0"/>
                <a:cs typeface="Arial" pitchFamily="34" charset="0"/>
              </a:rPr>
              <a:t>are generated. 600 is chosen due to stabilization of tolerance fluctuations.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It takes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average to check a valid mapping that satisfies an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 of 99% </a:t>
            </a:r>
            <a:r>
              <a:rPr lang="en-US" dirty="0">
                <a:latin typeface="Arial" pitchFamily="34" charset="0"/>
                <a:cs typeface="Arial" pitchFamily="34" charset="0"/>
              </a:rPr>
              <a:t>compared with an exhaustive search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48" y="1572778"/>
            <a:ext cx="5791200" cy="37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R-C Modeling 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 Arrays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500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" name="Picture 5" descr="C:\Users\Phoneix\Desktop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3380"/>
          <a:stretch/>
        </p:blipFill>
        <p:spPr bwMode="auto">
          <a:xfrm>
            <a:off x="304800" y="1981200"/>
            <a:ext cx="8634249" cy="4285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895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Performance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Optimization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500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586783"/>
            <a:ext cx="5867400" cy="23798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0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4191000"/>
            <a:ext cx="5867400" cy="2362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000127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Nano-crossbar arrays</a:t>
            </a:r>
          </a:p>
          <a:p>
            <a:r>
              <a:rPr lang="en-US" sz="2800" dirty="0" smtClean="0">
                <a:latin typeface="Arial" charset="0"/>
              </a:rPr>
              <a:t>Modeling </a:t>
            </a:r>
            <a:r>
              <a:rPr lang="en-US" sz="2800" dirty="0" err="1" smtClean="0">
                <a:latin typeface="Arial" charset="0"/>
              </a:rPr>
              <a:t>nano</a:t>
            </a:r>
            <a:r>
              <a:rPr lang="en-US" sz="2800" dirty="0" smtClean="0">
                <a:latin typeface="Arial" charset="0"/>
              </a:rPr>
              <a:t>-crossbar arrays and logic synthesis</a:t>
            </a:r>
          </a:p>
          <a:p>
            <a:pPr lvl="1"/>
            <a:r>
              <a:rPr lang="en-US" sz="2500" dirty="0" smtClean="0">
                <a:latin typeface="Arial" charset="0"/>
              </a:rPr>
              <a:t>Diode based</a:t>
            </a:r>
          </a:p>
          <a:p>
            <a:pPr lvl="1"/>
            <a:r>
              <a:rPr lang="en-US" sz="2500" dirty="0" smtClean="0">
                <a:latin typeface="Arial" charset="0"/>
              </a:rPr>
              <a:t>FET based</a:t>
            </a:r>
          </a:p>
          <a:p>
            <a:pPr lvl="1"/>
            <a:r>
              <a:rPr lang="en-US" sz="2500" dirty="0" smtClean="0">
                <a:latin typeface="Arial" charset="0"/>
              </a:rPr>
              <a:t>Four-terminal switch based</a:t>
            </a:r>
          </a:p>
          <a:p>
            <a:r>
              <a:rPr lang="en-US" sz="2800" dirty="0" smtClean="0">
                <a:latin typeface="Arial" charset="0"/>
              </a:rPr>
              <a:t>Defect tolerance</a:t>
            </a:r>
          </a:p>
          <a:p>
            <a:r>
              <a:rPr lang="en-US" sz="2800" dirty="0" smtClean="0">
                <a:latin typeface="Arial" charset="0"/>
              </a:rPr>
              <a:t>R-C modelling</a:t>
            </a:r>
          </a:p>
          <a:p>
            <a:r>
              <a:rPr lang="en-US" sz="2800" dirty="0" smtClean="0">
                <a:latin typeface="Arial" charset="0"/>
              </a:rPr>
              <a:t>Performance optimization</a:t>
            </a:r>
          </a:p>
          <a:p>
            <a:endParaRPr lang="en-US" sz="28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1-bit Full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Adder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Example</a:t>
            </a:r>
            <a:endParaRPr lang="tr-T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500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60" y="1524000"/>
            <a:ext cx="5607855" cy="293170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724400"/>
            <a:ext cx="4500776" cy="19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Works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6" y="1905000"/>
            <a:ext cx="8870990" cy="43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03863" y="3085010"/>
            <a:ext cx="7696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 smtClean="0">
                <a:solidFill>
                  <a:schemeClr val="tx1"/>
                </a:solidFill>
                <a:latin typeface="Arial" charset="0"/>
              </a:rPr>
              <a:t>THANK YOU!</a:t>
            </a:r>
            <a:endParaRPr lang="en-US" sz="55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9645"/>
            <a:ext cx="5270491" cy="26286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03563" y="6212694"/>
            <a:ext cx="329680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3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http://www.ecc.itu.edu.tr/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63" y="4349708"/>
            <a:ext cx="6019800" cy="12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5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CMOS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Gordon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Moore’s law dying here in the next decade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slowdown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advancement,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and a half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phenomena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challenges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393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Transistors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126522" cy="12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22" y="1760784"/>
            <a:ext cx="3962400" cy="14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/>
          <p:nvPr/>
        </p:nvSpPr>
        <p:spPr>
          <a:xfrm>
            <a:off x="926122" y="3208760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Nanowire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269522" y="324284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Single electron transistor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4147890"/>
            <a:ext cx="8153400" cy="21336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Direct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safe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replacement of CMOS transistors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 advantages over CMOS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Interconnection problems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Lack of integration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2014" y="3754525"/>
            <a:ext cx="267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Carbon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anotube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3158047" y="3776246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Spin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5599741" y="3776246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Quantum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7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676400"/>
            <a:ext cx="8686800" cy="16764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tr-TR" sz="2300" dirty="0" smtClean="0">
                <a:latin typeface="Arial" panose="020B0604020202020204" pitchFamily="34" charset="0"/>
              </a:rPr>
              <a:t>Regular arrays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Regularity</a:t>
            </a:r>
            <a:r>
              <a:rPr lang="en-US" altLang="tr-TR" sz="2300" dirty="0" smtClean="0">
                <a:latin typeface="Arial" panose="020B0604020202020204" pitchFamily="34" charset="0"/>
              </a:rPr>
              <a:t>; </a:t>
            </a: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ease of design</a:t>
            </a:r>
            <a:r>
              <a:rPr lang="en-US" altLang="tr-TR" sz="2300" dirty="0" smtClean="0">
                <a:solidFill>
                  <a:srgbClr val="004C00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tr-TR" sz="2300" dirty="0" smtClean="0">
                <a:latin typeface="Arial" panose="020B0604020202020204" pitchFamily="34" charset="0"/>
              </a:rPr>
              <a:t>Nanotechnology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Self-assembled</a:t>
            </a:r>
            <a:r>
              <a:rPr lang="en-US" altLang="tr-TR" sz="2300" dirty="0" smtClean="0">
                <a:latin typeface="Arial" panose="020B0604020202020204" pitchFamily="34" charset="0"/>
              </a:rPr>
              <a:t> systems.</a:t>
            </a:r>
          </a:p>
        </p:txBody>
      </p:sp>
      <p:pic>
        <p:nvPicPr>
          <p:cNvPr id="5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010150" y="6019800"/>
            <a:ext cx="3221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900" b="1">
                <a:solidFill>
                  <a:srgbClr val="006600"/>
                </a:solidFill>
              </a:rPr>
              <a:t>Self-assembled nanowires</a:t>
            </a:r>
            <a:endParaRPr lang="en-US" altLang="tr-TR" sz="1900">
              <a:solidFill>
                <a:srgbClr val="0066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90600" y="6019800"/>
            <a:ext cx="4038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900" b="1">
                <a:solidFill>
                  <a:srgbClr val="006600"/>
                </a:solidFill>
              </a:rPr>
              <a:t>Self-assembled circuit with 64,000 elements in three minutes</a:t>
            </a:r>
          </a:p>
        </p:txBody>
      </p:sp>
      <p:pic>
        <p:nvPicPr>
          <p:cNvPr id="8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352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3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Self-assembly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4111752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Directed assembly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Results in a functional construct from a print/layout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Costly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nanoscale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Time consuming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752600"/>
            <a:ext cx="4495800" cy="2438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Self assembly 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Advantages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Fast and efficient in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nanoscale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condensed structures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Disadvantages</a:t>
            </a: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results in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functional construct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154" name="Picture 2" descr="Xenon-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23" y="4648200"/>
            <a:ext cx="2948577" cy="1295400"/>
          </a:xfrm>
          <a:prstGeom prst="rect">
            <a:avLst/>
          </a:prstGeom>
          <a:noFill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1757"/>
            <a:ext cx="25146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44"/>
          <p:cNvSpPr txBox="1">
            <a:spLocks noChangeArrowheads="1"/>
          </p:cNvSpPr>
          <p:nvPr/>
        </p:nvSpPr>
        <p:spPr bwMode="auto">
          <a:xfrm>
            <a:off x="1981200" y="5562600"/>
            <a:ext cx="4842598" cy="3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5" tIns="34287" rIns="68575" bIns="3428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Nano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array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3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different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crosspoint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models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9" y="19050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</TotalTime>
  <Words>1290</Words>
  <Application>Microsoft Office PowerPoint</Application>
  <PresentationFormat>Ekran Gösterisi (4:3)</PresentationFormat>
  <Paragraphs>189</Paragraphs>
  <Slides>42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Circuit Design and Optimization of Nano-Crossbar Arrays </vt:lpstr>
      <vt:lpstr>Project Details</vt:lpstr>
      <vt:lpstr>Project Details</vt:lpstr>
      <vt:lpstr>Outline</vt:lpstr>
      <vt:lpstr>Motivation</vt:lpstr>
      <vt:lpstr>Emerging Transistors</vt:lpstr>
      <vt:lpstr>Nano-crossbar Arrays</vt:lpstr>
      <vt:lpstr>Why Self-assembly?</vt:lpstr>
      <vt:lpstr>Modelling Nano-Crossbar Arrays</vt:lpstr>
      <vt:lpstr>Diode-based Model</vt:lpstr>
      <vt:lpstr>Diode-based Model</vt:lpstr>
      <vt:lpstr>Diode-based Model</vt:lpstr>
      <vt:lpstr>Diode-based Model</vt:lpstr>
      <vt:lpstr>FET-based Model</vt:lpstr>
      <vt:lpstr>FET-based Model</vt:lpstr>
      <vt:lpstr>FET-based Model</vt:lpstr>
      <vt:lpstr>Two-terminal vs. Four-terminal </vt:lpstr>
      <vt:lpstr>Two-terminal vs. Four-terminal </vt:lpstr>
      <vt:lpstr>Two-terminal vs. Four-terminal </vt:lpstr>
      <vt:lpstr>A Lattice of Four-terminal Switches</vt:lpstr>
      <vt:lpstr>Four-terminal Switch-based Model </vt:lpstr>
      <vt:lpstr>Logic Synthesis Problem</vt:lpstr>
      <vt:lpstr>Logic Synthesis Problem</vt:lpstr>
      <vt:lpstr>Synthesis Method </vt:lpstr>
      <vt:lpstr>Synthesis Method</vt:lpstr>
      <vt:lpstr>Math Behind the Method – Theorem 1</vt:lpstr>
      <vt:lpstr>Math Behind the Method – Theorem 1</vt:lpstr>
      <vt:lpstr>Math Behind the Method – Theorem 2</vt:lpstr>
      <vt:lpstr>Math Behind the Method – Theorem 2</vt:lpstr>
      <vt:lpstr>Method’s Performance</vt:lpstr>
      <vt:lpstr>Experimental Results</vt:lpstr>
      <vt:lpstr>Nano-Crossbar Arrays and Defects</vt:lpstr>
      <vt:lpstr>Defects in  Diode based Nano Arrays</vt:lpstr>
      <vt:lpstr>Defects in  FET based Nano Arrays</vt:lpstr>
      <vt:lpstr>Defects in  Four-terminal Switch based Nano Arrays</vt:lpstr>
      <vt:lpstr>Proposed Algorithm</vt:lpstr>
      <vt:lpstr>Experimental Results</vt:lpstr>
      <vt:lpstr>R-C Modeling of Arrays</vt:lpstr>
      <vt:lpstr>Performance Optimization</vt:lpstr>
      <vt:lpstr>1-bit Full Adder Example</vt:lpstr>
      <vt:lpstr>Future Works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altunmu@itu.edu.tr</cp:lastModifiedBy>
  <cp:revision>720</cp:revision>
  <dcterms:created xsi:type="dcterms:W3CDTF">2012-09-30T18:40:50Z</dcterms:created>
  <dcterms:modified xsi:type="dcterms:W3CDTF">2017-12-20T15:31:55Z</dcterms:modified>
</cp:coreProperties>
</file>