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4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3750" r:id="rId2"/>
    <p:sldMasterId id="2147483768" r:id="rId3"/>
    <p:sldMasterId id="2147483786" r:id="rId4"/>
    <p:sldMasterId id="2147483804" r:id="rId5"/>
  </p:sldMasterIdLst>
  <p:sldIdLst>
    <p:sldId id="256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9" r:id="rId16"/>
    <p:sldId id="270" r:id="rId17"/>
    <p:sldId id="274" r:id="rId18"/>
    <p:sldId id="267" r:id="rId19"/>
    <p:sldId id="271" r:id="rId20"/>
    <p:sldId id="268" r:id="rId21"/>
    <p:sldId id="273" r:id="rId22"/>
    <p:sldId id="257" r:id="rId23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7" autoAdjust="0"/>
    <p:restoredTop sz="94662" autoAdjust="0"/>
  </p:normalViewPr>
  <p:slideViewPr>
    <p:cSldViewPr snapToGrid="0">
      <p:cViewPr>
        <p:scale>
          <a:sx n="81" d="100"/>
          <a:sy n="81" d="100"/>
        </p:scale>
        <p:origin x="-680" y="-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375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6120E-90E7-418A-8C89-32ED98AF1B66}" type="datetimeFigureOut">
              <a:rPr lang="tr-TR" smtClean="0"/>
              <a:t>21/04/15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7C753-C563-4EAB-B34F-B3646EFD64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35141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6120E-90E7-418A-8C89-32ED98AF1B66}" type="datetimeFigureOut">
              <a:rPr lang="tr-TR" smtClean="0"/>
              <a:t>21/04/15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7C753-C563-4EAB-B34F-B3646EFD64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84905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6120E-90E7-418A-8C89-32ED98AF1B66}" type="datetimeFigureOut">
              <a:rPr lang="tr-TR" smtClean="0"/>
              <a:t>21/04/15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7C753-C563-4EAB-B34F-B3646EFD64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944046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6120E-90E7-418A-8C89-32ED98AF1B66}" type="datetimeFigureOut">
              <a:rPr lang="tr-TR" smtClean="0"/>
              <a:t>21/04/15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7C753-C563-4EAB-B34F-B3646EFD64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781275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6120E-90E7-418A-8C89-32ED98AF1B66}" type="datetimeFigureOut">
              <a:rPr lang="tr-TR" smtClean="0"/>
              <a:t>21/04/15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7C753-C563-4EAB-B34F-B3646EFD64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478034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6120E-90E7-418A-8C89-32ED98AF1B66}" type="datetimeFigureOut">
              <a:rPr lang="tr-TR" smtClean="0"/>
              <a:t>21/04/15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7C753-C563-4EAB-B34F-B3646EFD64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15436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6120E-90E7-418A-8C89-32ED98AF1B66}" type="datetimeFigureOut">
              <a:rPr lang="tr-TR" smtClean="0"/>
              <a:t>21/04/15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7C753-C563-4EAB-B34F-B3646EFD64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756128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6120E-90E7-418A-8C89-32ED98AF1B66}" type="datetimeFigureOut">
              <a:rPr lang="tr-TR" smtClean="0"/>
              <a:t>21/04/15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7C753-C563-4EAB-B34F-B3646EFD64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059954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6120E-90E7-418A-8C89-32ED98AF1B66}" type="datetimeFigureOut">
              <a:rPr lang="tr-TR" smtClean="0"/>
              <a:t>21/04/15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7C753-C563-4EAB-B34F-B3646EFD64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45997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2" y="1380070"/>
            <a:ext cx="8574623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8" y="3996267"/>
            <a:ext cx="6987645" cy="1388535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/>
                </a:solidFill>
              </a:rPr>
              <a:pPr/>
              <a:t>21/04/15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3" y="5883276"/>
            <a:ext cx="4324044" cy="365125"/>
          </a:xfrm>
        </p:spPr>
        <p:txBody>
          <a:bodyPr/>
          <a:lstStyle/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/>
                </a:solidFill>
              </a:rPr>
              <a:pPr/>
              <a:t>‹#›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3250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/>
                </a:solidFill>
              </a:rPr>
              <a:pPr/>
              <a:t>21/04/15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8" y="5867132"/>
            <a:ext cx="551167" cy="365125"/>
          </a:xfrm>
        </p:spPr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/>
                </a:solidFill>
              </a:rPr>
              <a:pPr/>
              <a:t>‹#›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581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6120E-90E7-418A-8C89-32ED98AF1B66}" type="datetimeFigureOut">
              <a:rPr lang="tr-TR" smtClean="0"/>
              <a:t>21/04/15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6327C753-C563-4EAB-B34F-B3646EFD64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537166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80" y="2666999"/>
            <a:ext cx="8930747" cy="2110383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9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/>
                </a:solidFill>
              </a:rPr>
              <a:pPr/>
              <a:t>21/04/15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/>
                </a:solidFill>
              </a:rPr>
              <a:pPr/>
              <a:t>‹#›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7455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2"/>
            <a:ext cx="10018713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4" y="2667001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/>
                </a:solidFill>
              </a:rPr>
              <a:pPr/>
              <a:t>21/04/15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/>
                </a:solidFill>
              </a:rPr>
              <a:pPr/>
              <a:t>‹#›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2013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4"/>
            <a:ext cx="4607188" cy="576263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8"/>
            <a:ext cx="4895056" cy="24558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9" y="2667001"/>
            <a:ext cx="4622537" cy="576263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8"/>
            <a:ext cx="4895056" cy="24558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/>
                </a:solidFill>
              </a:rPr>
              <a:pPr/>
              <a:t>21/04/15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/>
                </a:solidFill>
              </a:rPr>
              <a:pPr/>
              <a:t>‹#›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7109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/>
                </a:solidFill>
              </a:rPr>
              <a:pPr/>
              <a:t>21/04/15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/>
                </a:solidFill>
              </a:rPr>
              <a:pPr/>
              <a:t>‹#›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3193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/>
                </a:solidFill>
              </a:rPr>
              <a:pPr/>
              <a:t>21/04/15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/>
                </a:solidFill>
              </a:rPr>
              <a:pPr/>
              <a:t>‹#›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2928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4" y="685801"/>
            <a:ext cx="6240991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3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/>
                </a:solidFill>
              </a:rPr>
              <a:pPr/>
              <a:t>21/04/15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/>
                </a:solidFill>
              </a:rPr>
              <a:pPr/>
              <a:t>‹#›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0681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5" y="1752599"/>
            <a:ext cx="542615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5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600"/>
            </a:lvl2pPr>
            <a:lvl3pPr marL="914377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5" y="3124199"/>
            <a:ext cx="542615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/>
                </a:solidFill>
              </a:rPr>
              <a:pPr/>
              <a:t>21/04/15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/>
                </a:solidFill>
              </a:rPr>
              <a:pPr/>
              <a:t>‹#›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6915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4732865"/>
            <a:ext cx="10018711" cy="566739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600"/>
            </a:lvl2pPr>
            <a:lvl3pPr marL="914377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/>
                </a:solidFill>
              </a:rPr>
              <a:pPr/>
              <a:t>21/04/15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/>
                </a:solidFill>
              </a:rPr>
              <a:pPr/>
              <a:t>‹#›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9364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4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3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/>
                </a:solidFill>
              </a:rPr>
              <a:pPr/>
              <a:t>21/04/15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/>
                </a:solidFill>
              </a:rPr>
              <a:pPr/>
              <a:t>‹#›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2024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sz="8000" dirty="0">
                <a:solidFill>
                  <a:prstClr val="black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8000" dirty="0">
                <a:solidFill>
                  <a:prstClr val="black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3" y="685802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3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/>
                </a:solidFill>
              </a:rPr>
              <a:pPr/>
              <a:t>21/04/15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/>
                </a:solidFill>
              </a:rPr>
              <a:pPr/>
              <a:t>‹#›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676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6120E-90E7-418A-8C89-32ED98AF1B66}" type="datetimeFigureOut">
              <a:rPr lang="tr-TR" smtClean="0"/>
              <a:t>21/04/15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7C753-C563-4EAB-B34F-B3646EFD64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7225017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/>
                </a:solidFill>
              </a:rPr>
              <a:pPr/>
              <a:t>21/04/15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/>
                </a:solidFill>
              </a:rPr>
              <a:pPr/>
              <a:t>‹#›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9274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sz="8000" dirty="0">
                <a:solidFill>
                  <a:prstClr val="black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8000" dirty="0">
                <a:solidFill>
                  <a:prstClr val="black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3" y="685802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4" y="3886200"/>
            <a:ext cx="10018711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1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/>
                </a:solidFill>
              </a:rPr>
              <a:pPr/>
              <a:t>21/04/15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/>
                </a:solidFill>
              </a:rPr>
              <a:pPr/>
              <a:t>‹#›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1769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3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/>
                </a:solidFill>
              </a:rPr>
              <a:pPr/>
              <a:t>21/04/15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/>
                </a:solidFill>
              </a:rPr>
              <a:pPr/>
              <a:t>‹#›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5739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/>
                </a:solidFill>
              </a:rPr>
              <a:pPr/>
              <a:t>21/04/15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/>
                </a:solidFill>
              </a:rPr>
              <a:pPr/>
              <a:t>‹#›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68907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7" y="685800"/>
            <a:ext cx="1770369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3" y="685800"/>
            <a:ext cx="8019743" cy="5105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/>
                </a:solidFill>
              </a:rPr>
              <a:pPr/>
              <a:t>21/04/15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/>
                </a:solidFill>
              </a:rPr>
              <a:pPr/>
              <a:t>‹#›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64573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2" y="1380070"/>
            <a:ext cx="8574623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8" y="3996267"/>
            <a:ext cx="6987645" cy="1388535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/>
                </a:solidFill>
              </a:rPr>
              <a:pPr/>
              <a:t>21/04/15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3" y="5883276"/>
            <a:ext cx="4324044" cy="365125"/>
          </a:xfrm>
        </p:spPr>
        <p:txBody>
          <a:bodyPr/>
          <a:lstStyle/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/>
                </a:solidFill>
              </a:rPr>
              <a:pPr/>
              <a:t>‹#›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94617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/>
                </a:solidFill>
              </a:rPr>
              <a:pPr/>
              <a:t>21/04/15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8" y="5867132"/>
            <a:ext cx="551167" cy="365125"/>
          </a:xfrm>
        </p:spPr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/>
                </a:solidFill>
              </a:rPr>
              <a:pPr/>
              <a:t>‹#›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1661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80" y="2666999"/>
            <a:ext cx="8930747" cy="2110383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9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/>
                </a:solidFill>
              </a:rPr>
              <a:pPr/>
              <a:t>21/04/15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/>
                </a:solidFill>
              </a:rPr>
              <a:pPr/>
              <a:t>‹#›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03110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2"/>
            <a:ext cx="10018713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4" y="2667001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/>
                </a:solidFill>
              </a:rPr>
              <a:pPr/>
              <a:t>21/04/15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/>
                </a:solidFill>
              </a:rPr>
              <a:pPr/>
              <a:t>‹#›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194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4"/>
            <a:ext cx="4607188" cy="576263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8"/>
            <a:ext cx="4895056" cy="24558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9" y="2667001"/>
            <a:ext cx="4622537" cy="576263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8"/>
            <a:ext cx="4895056" cy="24558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/>
                </a:solidFill>
              </a:rPr>
              <a:pPr/>
              <a:t>21/04/15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/>
                </a:solidFill>
              </a:rPr>
              <a:pPr/>
              <a:t>‹#›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034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6120E-90E7-418A-8C89-32ED98AF1B66}" type="datetimeFigureOut">
              <a:rPr lang="tr-TR" smtClean="0"/>
              <a:t>21/04/15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7C753-C563-4EAB-B34F-B3646EFD64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3887727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/>
                </a:solidFill>
              </a:rPr>
              <a:pPr/>
              <a:t>21/04/15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/>
                </a:solidFill>
              </a:rPr>
              <a:pPr/>
              <a:t>‹#›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86820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/>
                </a:solidFill>
              </a:rPr>
              <a:pPr/>
              <a:t>21/04/15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/>
                </a:solidFill>
              </a:rPr>
              <a:pPr/>
              <a:t>‹#›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60788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4" y="685801"/>
            <a:ext cx="6240991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3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/>
                </a:solidFill>
              </a:rPr>
              <a:pPr/>
              <a:t>21/04/15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/>
                </a:solidFill>
              </a:rPr>
              <a:pPr/>
              <a:t>‹#›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79902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5" y="1752599"/>
            <a:ext cx="542615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5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600"/>
            </a:lvl2pPr>
            <a:lvl3pPr marL="914377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5" y="3124199"/>
            <a:ext cx="542615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/>
                </a:solidFill>
              </a:rPr>
              <a:pPr/>
              <a:t>21/04/15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/>
                </a:solidFill>
              </a:rPr>
              <a:pPr/>
              <a:t>‹#›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07533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4732865"/>
            <a:ext cx="10018711" cy="566739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600"/>
            </a:lvl2pPr>
            <a:lvl3pPr marL="914377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/>
                </a:solidFill>
              </a:rPr>
              <a:pPr/>
              <a:t>21/04/15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/>
                </a:solidFill>
              </a:rPr>
              <a:pPr/>
              <a:t>‹#›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49769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4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3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/>
                </a:solidFill>
              </a:rPr>
              <a:pPr/>
              <a:t>21/04/15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/>
                </a:solidFill>
              </a:rPr>
              <a:pPr/>
              <a:t>‹#›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60590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sz="8000" dirty="0">
                <a:solidFill>
                  <a:prstClr val="black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8000" dirty="0">
                <a:solidFill>
                  <a:prstClr val="black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3" y="685802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3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/>
                </a:solidFill>
              </a:rPr>
              <a:pPr/>
              <a:t>21/04/15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/>
                </a:solidFill>
              </a:rPr>
              <a:pPr/>
              <a:t>‹#›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52801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/>
                </a:solidFill>
              </a:rPr>
              <a:pPr/>
              <a:t>21/04/15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/>
                </a:solidFill>
              </a:rPr>
              <a:pPr/>
              <a:t>‹#›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38359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sz="8000" dirty="0">
                <a:solidFill>
                  <a:prstClr val="black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8000" dirty="0">
                <a:solidFill>
                  <a:prstClr val="black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3" y="685802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4" y="3886200"/>
            <a:ext cx="10018711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1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/>
                </a:solidFill>
              </a:rPr>
              <a:pPr/>
              <a:t>21/04/15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/>
                </a:solidFill>
              </a:rPr>
              <a:pPr/>
              <a:t>‹#›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1679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3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/>
                </a:solidFill>
              </a:rPr>
              <a:pPr/>
              <a:t>21/04/15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/>
                </a:solidFill>
              </a:rPr>
              <a:pPr/>
              <a:t>‹#›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21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6120E-90E7-418A-8C89-32ED98AF1B66}" type="datetimeFigureOut">
              <a:rPr lang="tr-TR" smtClean="0"/>
              <a:t>21/04/15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7C753-C563-4EAB-B34F-B3646EFD64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9331120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/>
                </a:solidFill>
              </a:rPr>
              <a:pPr/>
              <a:t>21/04/15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/>
                </a:solidFill>
              </a:rPr>
              <a:pPr/>
              <a:t>‹#›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64553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7" y="685800"/>
            <a:ext cx="1770369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3" y="685800"/>
            <a:ext cx="8019743" cy="5105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/>
                </a:solidFill>
              </a:rPr>
              <a:pPr/>
              <a:t>21/04/15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/>
                </a:solidFill>
              </a:rPr>
              <a:pPr/>
              <a:t>‹#›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0851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2" y="1380070"/>
            <a:ext cx="8574623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8" y="3996267"/>
            <a:ext cx="6987645" cy="1388535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/>
                </a:solidFill>
              </a:rPr>
              <a:pPr/>
              <a:t>21/04/15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3" y="5883276"/>
            <a:ext cx="4324044" cy="365125"/>
          </a:xfrm>
        </p:spPr>
        <p:txBody>
          <a:bodyPr/>
          <a:lstStyle/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/>
                </a:solidFill>
              </a:rPr>
              <a:pPr/>
              <a:t>‹#›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69023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/>
                </a:solidFill>
              </a:rPr>
              <a:pPr/>
              <a:t>21/04/15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8" y="5867132"/>
            <a:ext cx="551167" cy="365125"/>
          </a:xfrm>
        </p:spPr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/>
                </a:solidFill>
              </a:rPr>
              <a:pPr/>
              <a:t>‹#›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25506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80" y="2666999"/>
            <a:ext cx="8930747" cy="2110383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9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/>
                </a:solidFill>
              </a:rPr>
              <a:pPr/>
              <a:t>21/04/15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/>
                </a:solidFill>
              </a:rPr>
              <a:pPr/>
              <a:t>‹#›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90319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2"/>
            <a:ext cx="10018713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4" y="2667001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/>
                </a:solidFill>
              </a:rPr>
              <a:pPr/>
              <a:t>21/04/15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/>
                </a:solidFill>
              </a:rPr>
              <a:pPr/>
              <a:t>‹#›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51159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4"/>
            <a:ext cx="4607188" cy="576263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8"/>
            <a:ext cx="4895056" cy="24558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9" y="2667001"/>
            <a:ext cx="4622537" cy="576263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8"/>
            <a:ext cx="4895056" cy="24558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/>
                </a:solidFill>
              </a:rPr>
              <a:pPr/>
              <a:t>21/04/15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/>
                </a:solidFill>
              </a:rPr>
              <a:pPr/>
              <a:t>‹#›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83241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/>
                </a:solidFill>
              </a:rPr>
              <a:pPr/>
              <a:t>21/04/15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/>
                </a:solidFill>
              </a:rPr>
              <a:pPr/>
              <a:t>‹#›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18750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/>
                </a:solidFill>
              </a:rPr>
              <a:pPr/>
              <a:t>21/04/15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/>
                </a:solidFill>
              </a:rPr>
              <a:pPr/>
              <a:t>‹#›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43933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4" y="685801"/>
            <a:ext cx="6240991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3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/>
                </a:solidFill>
              </a:rPr>
              <a:pPr/>
              <a:t>21/04/15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/>
                </a:solidFill>
              </a:rPr>
              <a:pPr/>
              <a:t>‹#›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44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6120E-90E7-418A-8C89-32ED98AF1B66}" type="datetimeFigureOut">
              <a:rPr lang="tr-TR" smtClean="0"/>
              <a:t>21/04/15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7C753-C563-4EAB-B34F-B3646EFD64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1714577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5" y="1752599"/>
            <a:ext cx="542615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5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600"/>
            </a:lvl2pPr>
            <a:lvl3pPr marL="914377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5" y="3124199"/>
            <a:ext cx="542615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/>
                </a:solidFill>
              </a:rPr>
              <a:pPr/>
              <a:t>21/04/15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/>
                </a:solidFill>
              </a:rPr>
              <a:pPr/>
              <a:t>‹#›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05019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4732865"/>
            <a:ext cx="10018711" cy="566739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600"/>
            </a:lvl2pPr>
            <a:lvl3pPr marL="914377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/>
                </a:solidFill>
              </a:rPr>
              <a:pPr/>
              <a:t>21/04/15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/>
                </a:solidFill>
              </a:rPr>
              <a:pPr/>
              <a:t>‹#›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74546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4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3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/>
                </a:solidFill>
              </a:rPr>
              <a:pPr/>
              <a:t>21/04/15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/>
                </a:solidFill>
              </a:rPr>
              <a:pPr/>
              <a:t>‹#›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5249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sz="8000" dirty="0">
                <a:solidFill>
                  <a:prstClr val="black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8000" dirty="0">
                <a:solidFill>
                  <a:prstClr val="black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3" y="685802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3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/>
                </a:solidFill>
              </a:rPr>
              <a:pPr/>
              <a:t>21/04/15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/>
                </a:solidFill>
              </a:rPr>
              <a:pPr/>
              <a:t>‹#›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06435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/>
                </a:solidFill>
              </a:rPr>
              <a:pPr/>
              <a:t>21/04/15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/>
                </a:solidFill>
              </a:rPr>
              <a:pPr/>
              <a:t>‹#›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49400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sz="8000" dirty="0">
                <a:solidFill>
                  <a:prstClr val="black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8000" dirty="0">
                <a:solidFill>
                  <a:prstClr val="black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3" y="685802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4" y="3886200"/>
            <a:ext cx="10018711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1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/>
                </a:solidFill>
              </a:rPr>
              <a:pPr/>
              <a:t>21/04/15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/>
                </a:solidFill>
              </a:rPr>
              <a:pPr/>
              <a:t>‹#›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55338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3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/>
                </a:solidFill>
              </a:rPr>
              <a:pPr/>
              <a:t>21/04/15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/>
                </a:solidFill>
              </a:rPr>
              <a:pPr/>
              <a:t>‹#›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30046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/>
                </a:solidFill>
              </a:rPr>
              <a:pPr/>
              <a:t>21/04/15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/>
                </a:solidFill>
              </a:rPr>
              <a:pPr/>
              <a:t>‹#›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84525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7" y="685800"/>
            <a:ext cx="1770369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3" y="685800"/>
            <a:ext cx="8019743" cy="5105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/>
                </a:solidFill>
              </a:rPr>
              <a:pPr/>
              <a:t>21/04/15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/>
                </a:solidFill>
              </a:rPr>
              <a:pPr/>
              <a:t>‹#›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19173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2" y="1380070"/>
            <a:ext cx="8574623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8" y="3996267"/>
            <a:ext cx="6987645" cy="1388535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/>
                </a:solidFill>
              </a:rPr>
              <a:pPr/>
              <a:t>21/04/15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3" y="5883276"/>
            <a:ext cx="4324044" cy="365125"/>
          </a:xfrm>
        </p:spPr>
        <p:txBody>
          <a:bodyPr/>
          <a:lstStyle/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/>
                </a:solidFill>
              </a:rPr>
              <a:pPr/>
              <a:t>‹#›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284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6120E-90E7-418A-8C89-32ED98AF1B66}" type="datetimeFigureOut">
              <a:rPr lang="tr-TR" smtClean="0"/>
              <a:t>21/04/15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7C753-C563-4EAB-B34F-B3646EFD64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0744049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/>
                </a:solidFill>
              </a:rPr>
              <a:pPr/>
              <a:t>21/04/15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8" y="5867132"/>
            <a:ext cx="551167" cy="365125"/>
          </a:xfrm>
        </p:spPr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/>
                </a:solidFill>
              </a:rPr>
              <a:pPr/>
              <a:t>‹#›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39472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80" y="2666999"/>
            <a:ext cx="8930747" cy="2110383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9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/>
                </a:solidFill>
              </a:rPr>
              <a:pPr/>
              <a:t>21/04/15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/>
                </a:solidFill>
              </a:rPr>
              <a:pPr/>
              <a:t>‹#›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34046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2"/>
            <a:ext cx="10018713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4" y="2667001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/>
                </a:solidFill>
              </a:rPr>
              <a:pPr/>
              <a:t>21/04/15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/>
                </a:solidFill>
              </a:rPr>
              <a:pPr/>
              <a:t>‹#›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11102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4"/>
            <a:ext cx="4607188" cy="576263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8"/>
            <a:ext cx="4895056" cy="24558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9" y="2667001"/>
            <a:ext cx="4622537" cy="576263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8"/>
            <a:ext cx="4895056" cy="24558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/>
                </a:solidFill>
              </a:rPr>
              <a:pPr/>
              <a:t>21/04/15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/>
                </a:solidFill>
              </a:rPr>
              <a:pPr/>
              <a:t>‹#›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25662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/>
                </a:solidFill>
              </a:rPr>
              <a:pPr/>
              <a:t>21/04/15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/>
                </a:solidFill>
              </a:rPr>
              <a:pPr/>
              <a:t>‹#›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46480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/>
                </a:solidFill>
              </a:rPr>
              <a:pPr/>
              <a:t>21/04/15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/>
                </a:solidFill>
              </a:rPr>
              <a:pPr/>
              <a:t>‹#›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88681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4" y="685801"/>
            <a:ext cx="6240991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3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/>
                </a:solidFill>
              </a:rPr>
              <a:pPr/>
              <a:t>21/04/15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/>
                </a:solidFill>
              </a:rPr>
              <a:pPr/>
              <a:t>‹#›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12501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5" y="1752599"/>
            <a:ext cx="542615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5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600"/>
            </a:lvl2pPr>
            <a:lvl3pPr marL="914377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5" y="3124199"/>
            <a:ext cx="542615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/>
                </a:solidFill>
              </a:rPr>
              <a:pPr/>
              <a:t>21/04/15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/>
                </a:solidFill>
              </a:rPr>
              <a:pPr/>
              <a:t>‹#›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24246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4732865"/>
            <a:ext cx="10018711" cy="566739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600"/>
            </a:lvl2pPr>
            <a:lvl3pPr marL="914377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/>
                </a:solidFill>
              </a:rPr>
              <a:pPr/>
              <a:t>21/04/15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/>
                </a:solidFill>
              </a:rPr>
              <a:pPr/>
              <a:t>‹#›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37149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4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3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/>
                </a:solidFill>
              </a:rPr>
              <a:pPr/>
              <a:t>21/04/15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/>
                </a:solidFill>
              </a:rPr>
              <a:pPr/>
              <a:t>‹#›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515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6120E-90E7-418A-8C89-32ED98AF1B66}" type="datetimeFigureOut">
              <a:rPr lang="tr-TR" smtClean="0"/>
              <a:t>21/04/15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7C753-C563-4EAB-B34F-B3646EFD64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7408494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sz="8000" dirty="0">
                <a:solidFill>
                  <a:prstClr val="black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8000" dirty="0">
                <a:solidFill>
                  <a:prstClr val="black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3" y="685802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3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/>
                </a:solidFill>
              </a:rPr>
              <a:pPr/>
              <a:t>21/04/15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/>
                </a:solidFill>
              </a:rPr>
              <a:pPr/>
              <a:t>‹#›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92070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/>
                </a:solidFill>
              </a:rPr>
              <a:pPr/>
              <a:t>21/04/15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/>
                </a:solidFill>
              </a:rPr>
              <a:pPr/>
              <a:t>‹#›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9443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sz="8000" dirty="0">
                <a:solidFill>
                  <a:prstClr val="black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8000" dirty="0">
                <a:solidFill>
                  <a:prstClr val="black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3" y="685802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4" y="3886200"/>
            <a:ext cx="10018711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1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/>
                </a:solidFill>
              </a:rPr>
              <a:pPr/>
              <a:t>21/04/15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/>
                </a:solidFill>
              </a:rPr>
              <a:pPr/>
              <a:t>‹#›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41323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3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/>
                </a:solidFill>
              </a:rPr>
              <a:pPr/>
              <a:t>21/04/15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/>
                </a:solidFill>
              </a:rPr>
              <a:pPr/>
              <a:t>‹#›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78632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/>
                </a:solidFill>
              </a:rPr>
              <a:pPr/>
              <a:t>21/04/15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/>
                </a:solidFill>
              </a:rPr>
              <a:pPr/>
              <a:t>‹#›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04742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7" y="685800"/>
            <a:ext cx="1770369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3" y="685800"/>
            <a:ext cx="8019743" cy="5105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/>
                </a:solidFill>
              </a:rPr>
              <a:pPr/>
              <a:t>21/04/15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/>
                </a:solidFill>
              </a:rPr>
              <a:pPr/>
              <a:t>‹#›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746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6120E-90E7-418A-8C89-32ED98AF1B66}" type="datetimeFigureOut">
              <a:rPr lang="tr-TR" smtClean="0"/>
              <a:t>21/04/15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7C753-C563-4EAB-B34F-B3646EFD64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4820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32.xml"/><Relationship Id="rId16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4.xml"/><Relationship Id="rId18" Type="http://schemas.openxmlformats.org/officeDocument/2006/relationships/theme" Target="../theme/theme2.xml"/><Relationship Id="rId1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9.xml"/><Relationship Id="rId3" Type="http://schemas.openxmlformats.org/officeDocument/2006/relationships/slideLayout" Target="../slideLayouts/slideLayout20.xml"/><Relationship Id="rId4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4.xml"/><Relationship Id="rId8" Type="http://schemas.openxmlformats.org/officeDocument/2006/relationships/slideLayout" Target="../slideLayouts/slideLayout25.xml"/><Relationship Id="rId9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48.xml"/><Relationship Id="rId15" Type="http://schemas.openxmlformats.org/officeDocument/2006/relationships/slideLayout" Target="../slideLayouts/slideLayout49.xml"/><Relationship Id="rId16" Type="http://schemas.openxmlformats.org/officeDocument/2006/relationships/slideLayout" Target="../slideLayouts/slideLayout50.xml"/><Relationship Id="rId17" Type="http://schemas.openxmlformats.org/officeDocument/2006/relationships/slideLayout" Target="../slideLayouts/slideLayout51.xml"/><Relationship Id="rId18" Type="http://schemas.openxmlformats.org/officeDocument/2006/relationships/theme" Target="../theme/theme3.xml"/><Relationship Id="rId1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4.xml"/><Relationship Id="rId14" Type="http://schemas.openxmlformats.org/officeDocument/2006/relationships/slideLayout" Target="../slideLayouts/slideLayout65.xml"/><Relationship Id="rId15" Type="http://schemas.openxmlformats.org/officeDocument/2006/relationships/slideLayout" Target="../slideLayouts/slideLayout66.xml"/><Relationship Id="rId16" Type="http://schemas.openxmlformats.org/officeDocument/2006/relationships/slideLayout" Target="../slideLayouts/slideLayout67.xml"/><Relationship Id="rId17" Type="http://schemas.openxmlformats.org/officeDocument/2006/relationships/slideLayout" Target="../slideLayouts/slideLayout68.xml"/><Relationship Id="rId18" Type="http://schemas.openxmlformats.org/officeDocument/2006/relationships/theme" Target="../theme/theme4.xml"/><Relationship Id="rId1" Type="http://schemas.openxmlformats.org/officeDocument/2006/relationships/slideLayout" Target="../slideLayouts/slideLayout52.xml"/><Relationship Id="rId2" Type="http://schemas.openxmlformats.org/officeDocument/2006/relationships/slideLayout" Target="../slideLayouts/slideLayout53.xml"/><Relationship Id="rId3" Type="http://schemas.openxmlformats.org/officeDocument/2006/relationships/slideLayout" Target="../slideLayouts/slideLayout54.xml"/><Relationship Id="rId4" Type="http://schemas.openxmlformats.org/officeDocument/2006/relationships/slideLayout" Target="../slideLayouts/slideLayout55.xml"/><Relationship Id="rId5" Type="http://schemas.openxmlformats.org/officeDocument/2006/relationships/slideLayout" Target="../slideLayouts/slideLayout56.xml"/><Relationship Id="rId6" Type="http://schemas.openxmlformats.org/officeDocument/2006/relationships/slideLayout" Target="../slideLayouts/slideLayout57.xml"/><Relationship Id="rId7" Type="http://schemas.openxmlformats.org/officeDocument/2006/relationships/slideLayout" Target="../slideLayouts/slideLayout58.xml"/><Relationship Id="rId8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1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0.xml"/><Relationship Id="rId13" Type="http://schemas.openxmlformats.org/officeDocument/2006/relationships/slideLayout" Target="../slideLayouts/slideLayout81.xml"/><Relationship Id="rId14" Type="http://schemas.openxmlformats.org/officeDocument/2006/relationships/slideLayout" Target="../slideLayouts/slideLayout82.xml"/><Relationship Id="rId15" Type="http://schemas.openxmlformats.org/officeDocument/2006/relationships/slideLayout" Target="../slideLayouts/slideLayout83.xml"/><Relationship Id="rId16" Type="http://schemas.openxmlformats.org/officeDocument/2006/relationships/slideLayout" Target="../slideLayouts/slideLayout84.xml"/><Relationship Id="rId17" Type="http://schemas.openxmlformats.org/officeDocument/2006/relationships/slideLayout" Target="../slideLayouts/slideLayout85.xml"/><Relationship Id="rId18" Type="http://schemas.openxmlformats.org/officeDocument/2006/relationships/theme" Target="../theme/theme5.xml"/><Relationship Id="rId1" Type="http://schemas.openxmlformats.org/officeDocument/2006/relationships/slideLayout" Target="../slideLayouts/slideLayout69.xml"/><Relationship Id="rId2" Type="http://schemas.openxmlformats.org/officeDocument/2006/relationships/slideLayout" Target="../slideLayouts/slideLayout70.xml"/><Relationship Id="rId3" Type="http://schemas.openxmlformats.org/officeDocument/2006/relationships/slideLayout" Target="../slideLayouts/slideLayout71.xml"/><Relationship Id="rId4" Type="http://schemas.openxmlformats.org/officeDocument/2006/relationships/slideLayout" Target="../slideLayouts/slideLayout72.xml"/><Relationship Id="rId5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5.xml"/><Relationship Id="rId8" Type="http://schemas.openxmlformats.org/officeDocument/2006/relationships/slideLayout" Target="../slideLayouts/slideLayout76.xml"/><Relationship Id="rId9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7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A26120E-90E7-418A-8C89-32ED98AF1B66}" type="datetimeFigureOut">
              <a:rPr lang="tr-TR" smtClean="0"/>
              <a:t>21/04/15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327C753-C563-4EAB-B34F-B3646EFD64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78582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1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3" y="685802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2667001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6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23720DD-5B6D-40BF-8493-A6B52D484E6B}" type="datetimeFigureOut">
              <a:rPr lang="tr-TR" smtClean="0">
                <a:solidFill>
                  <a:prstClr val="black"/>
                </a:solidFill>
              </a:rPr>
              <a:pPr/>
              <a:t>21/04/15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81" y="5883276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8" y="5883276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302176B-0E47-46AC-8F43-DAB4B8A37D06}" type="slidenum">
              <a:rPr lang="tr-TR" smtClean="0">
                <a:solidFill>
                  <a:prstClr val="black"/>
                </a:solidFill>
              </a:rPr>
              <a:pPr/>
              <a:t>‹#›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370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txStyles>
    <p:titleStyle>
      <a:lvl1pPr algn="ctr" defTabSz="457189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44" indent="-285744" algn="l" defTabSz="457189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32" indent="-285744" algn="l" defTabSz="457189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21" indent="-285744" algn="l" defTabSz="457189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12" indent="-171446" algn="l" defTabSz="457189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01" indent="-171446" algn="l" defTabSz="457189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1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3" y="685802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2667001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6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23720DD-5B6D-40BF-8493-A6B52D484E6B}" type="datetimeFigureOut">
              <a:rPr lang="tr-TR" smtClean="0">
                <a:solidFill>
                  <a:prstClr val="black"/>
                </a:solidFill>
              </a:rPr>
              <a:pPr/>
              <a:t>21/04/15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81" y="5883276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8" y="5883276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302176B-0E47-46AC-8F43-DAB4B8A37D06}" type="slidenum">
              <a:rPr lang="tr-TR" smtClean="0">
                <a:solidFill>
                  <a:prstClr val="black"/>
                </a:solidFill>
              </a:rPr>
              <a:pPr/>
              <a:t>‹#›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614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</p:sldLayoutIdLst>
  <p:txStyles>
    <p:titleStyle>
      <a:lvl1pPr algn="ctr" defTabSz="457189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44" indent="-285744" algn="l" defTabSz="457189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32" indent="-285744" algn="l" defTabSz="457189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21" indent="-285744" algn="l" defTabSz="457189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12" indent="-171446" algn="l" defTabSz="457189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01" indent="-171446" algn="l" defTabSz="457189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1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3" y="685802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2667001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6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23720DD-5B6D-40BF-8493-A6B52D484E6B}" type="datetimeFigureOut">
              <a:rPr lang="tr-TR" smtClean="0">
                <a:solidFill>
                  <a:prstClr val="black"/>
                </a:solidFill>
              </a:rPr>
              <a:pPr/>
              <a:t>21/04/15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81" y="5883276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8" y="5883276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302176B-0E47-46AC-8F43-DAB4B8A37D06}" type="slidenum">
              <a:rPr lang="tr-TR" smtClean="0">
                <a:solidFill>
                  <a:prstClr val="black"/>
                </a:solidFill>
              </a:rPr>
              <a:pPr/>
              <a:t>‹#›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638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  <p:sldLayoutId id="2147483801" r:id="rId15"/>
    <p:sldLayoutId id="2147483802" r:id="rId16"/>
    <p:sldLayoutId id="2147483803" r:id="rId17"/>
  </p:sldLayoutIdLst>
  <p:txStyles>
    <p:titleStyle>
      <a:lvl1pPr algn="ctr" defTabSz="457189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44" indent="-285744" algn="l" defTabSz="457189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32" indent="-285744" algn="l" defTabSz="457189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21" indent="-285744" algn="l" defTabSz="457189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12" indent="-171446" algn="l" defTabSz="457189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01" indent="-171446" algn="l" defTabSz="457189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1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3" y="685802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2667001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6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23720DD-5B6D-40BF-8493-A6B52D484E6B}" type="datetimeFigureOut">
              <a:rPr lang="tr-TR" smtClean="0">
                <a:solidFill>
                  <a:prstClr val="black"/>
                </a:solidFill>
              </a:rPr>
              <a:pPr/>
              <a:t>21/04/15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81" y="5883276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8" y="5883276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302176B-0E47-46AC-8F43-DAB4B8A37D06}" type="slidenum">
              <a:rPr lang="tr-TR" smtClean="0">
                <a:solidFill>
                  <a:prstClr val="black"/>
                </a:solidFill>
              </a:rPr>
              <a:pPr/>
              <a:t>‹#›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885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  <p:sldLayoutId id="2147483818" r:id="rId14"/>
    <p:sldLayoutId id="2147483819" r:id="rId15"/>
    <p:sldLayoutId id="2147483820" r:id="rId16"/>
    <p:sldLayoutId id="2147483821" r:id="rId17"/>
  </p:sldLayoutIdLst>
  <p:txStyles>
    <p:titleStyle>
      <a:lvl1pPr algn="ctr" defTabSz="457189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44" indent="-285744" algn="l" defTabSz="457189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32" indent="-285744" algn="l" defTabSz="457189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21" indent="-285744" algn="l" defTabSz="457189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12" indent="-171446" algn="l" defTabSz="457189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01" indent="-171446" algn="l" defTabSz="457189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Relationship Id="rId2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Relationship Id="rId2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Relationship Id="rId2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2.png"/><Relationship Id="rId5" Type="http://schemas.openxmlformats.org/officeDocument/2006/relationships/image" Target="../media/image23.png"/><Relationship Id="rId6" Type="http://schemas.microsoft.com/office/2007/relationships/hdphoto" Target="../media/hdphoto2.wdp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36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hyperlink" Target="http://news.bbc.co.uk" TargetMode="External"/><Relationship Id="rId1" Type="http://schemas.openxmlformats.org/officeDocument/2006/relationships/slideLayout" Target="../slideLayouts/slideLayout53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70.xml"/><Relationship Id="rId2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Relationship Id="rId2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Relationship Id="rId2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Relationship Id="rId2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199456" y="1871076"/>
            <a:ext cx="6432715" cy="1682649"/>
          </a:xfrm>
        </p:spPr>
        <p:txBody>
          <a:bodyPr>
            <a:noAutofit/>
          </a:bodyPr>
          <a:lstStyle/>
          <a:p>
            <a:r>
              <a:rPr lang="en-US" sz="3733" dirty="0"/>
              <a:t>Synthesis and Optimization of Switching </a:t>
            </a:r>
            <a:r>
              <a:rPr lang="en-US" sz="3733" dirty="0" err="1"/>
              <a:t>Nanoarrays</a:t>
            </a:r>
            <a:endParaRPr lang="en-US" sz="3467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719403" y="4677139"/>
            <a:ext cx="6912768" cy="1046779"/>
          </a:xfrm>
        </p:spPr>
        <p:txBody>
          <a:bodyPr>
            <a:normAutofit/>
          </a:bodyPr>
          <a:lstStyle/>
          <a:p>
            <a:r>
              <a:rPr lang="en-US" sz="2667" dirty="0" smtClean="0"/>
              <a:t>Muhammed Ceylan Morgul</a:t>
            </a:r>
          </a:p>
          <a:p>
            <a:r>
              <a:rPr lang="en-US" sz="2400" dirty="0" smtClean="0"/>
              <a:t>Mustafa </a:t>
            </a:r>
            <a:r>
              <a:rPr lang="en-US" sz="2400" dirty="0" err="1" smtClean="0"/>
              <a:t>Altun</a:t>
            </a:r>
            <a:r>
              <a:rPr lang="en-US" sz="2400" dirty="0" smtClean="0"/>
              <a:t>, PhD</a:t>
            </a:r>
            <a:endParaRPr lang="en-US" sz="1600" dirty="0"/>
          </a:p>
        </p:txBody>
      </p:sp>
      <p:pic>
        <p:nvPicPr>
          <p:cNvPr id="5" name="Picture 9" descr="http://www.iieom.org/ITU_logo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23776" y="825833"/>
            <a:ext cx="960105" cy="1243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Metin kutusu 3"/>
          <p:cNvSpPr txBox="1"/>
          <p:nvPr/>
        </p:nvSpPr>
        <p:spPr>
          <a:xfrm>
            <a:off x="10283881" y="1032149"/>
            <a:ext cx="11243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</a:rPr>
              <a:t>Istanbul</a:t>
            </a:r>
          </a:p>
          <a:p>
            <a:r>
              <a:rPr lang="en-US" sz="1600" dirty="0" smtClean="0">
                <a:solidFill>
                  <a:prstClr val="black"/>
                </a:solidFill>
              </a:rPr>
              <a:t>Technical</a:t>
            </a:r>
          </a:p>
          <a:p>
            <a:r>
              <a:rPr lang="en-US" sz="1600" dirty="0" smtClean="0">
                <a:solidFill>
                  <a:prstClr val="black"/>
                </a:solidFill>
              </a:rPr>
              <a:t>University</a:t>
            </a:r>
            <a:endParaRPr lang="en-US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814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199456" y="356659"/>
            <a:ext cx="9753600" cy="960107"/>
          </a:xfrm>
        </p:spPr>
        <p:txBody>
          <a:bodyPr>
            <a:normAutofit/>
          </a:bodyPr>
          <a:lstStyle/>
          <a:p>
            <a:r>
              <a:rPr lang="tr-TR" sz="4800" dirty="0" err="1" smtClean="0"/>
              <a:t>Optimization</a:t>
            </a:r>
            <a:endParaRPr lang="tr-TR" sz="4800" dirty="0"/>
          </a:p>
        </p:txBody>
      </p:sp>
      <p:sp>
        <p:nvSpPr>
          <p:cNvPr id="4" name="İçerik Yer Tutucusu 2"/>
          <p:cNvSpPr>
            <a:spLocks noGrp="1"/>
          </p:cNvSpPr>
          <p:nvPr>
            <p:ph idx="1"/>
          </p:nvPr>
        </p:nvSpPr>
        <p:spPr>
          <a:xfrm>
            <a:off x="1720506" y="1561658"/>
            <a:ext cx="9469618" cy="422162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2800" u="sng" dirty="0" err="1" smtClean="0"/>
              <a:t>Algorithm</a:t>
            </a:r>
            <a:r>
              <a:rPr lang="tr-TR" sz="2800" u="sng" dirty="0" smtClean="0"/>
              <a:t> </a:t>
            </a:r>
            <a:r>
              <a:rPr lang="tr-TR" sz="2800" u="sng" dirty="0" err="1" smtClean="0"/>
              <a:t>steps</a:t>
            </a:r>
            <a:r>
              <a:rPr lang="tr-TR" sz="2800" u="sng" dirty="0" smtClean="0"/>
              <a:t>:</a:t>
            </a:r>
          </a:p>
          <a:p>
            <a:pPr marL="457200" indent="-457200">
              <a:buFont typeface="+mj-lt"/>
              <a:buAutoNum type="arabicPeriod"/>
            </a:pPr>
            <a:r>
              <a:rPr lang="tr-TR" sz="2800" dirty="0" err="1" smtClean="0"/>
              <a:t>Determine</a:t>
            </a:r>
            <a:r>
              <a:rPr lang="tr-TR" sz="2800" dirty="0" smtClean="0"/>
              <a:t> </a:t>
            </a:r>
            <a:r>
              <a:rPr lang="tr-TR" sz="2800" b="1" dirty="0" err="1" smtClean="0"/>
              <a:t>Upper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Bound</a:t>
            </a:r>
            <a:r>
              <a:rPr lang="tr-TR" sz="2800" b="1" dirty="0" smtClean="0"/>
              <a:t> </a:t>
            </a:r>
            <a:r>
              <a:rPr lang="tr-TR" sz="2800" dirty="0" err="1" smtClean="0"/>
              <a:t>and</a:t>
            </a:r>
            <a:r>
              <a:rPr lang="tr-TR" sz="2800" dirty="0" smtClean="0"/>
              <a:t> </a:t>
            </a:r>
            <a:r>
              <a:rPr lang="tr-TR" sz="2800" b="1" dirty="0" err="1" smtClean="0"/>
              <a:t>Lower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Bound</a:t>
            </a:r>
            <a:r>
              <a:rPr lang="tr-TR" sz="2800" dirty="0"/>
              <a:t> </a:t>
            </a:r>
            <a:r>
              <a:rPr lang="tr-TR" sz="2800" dirty="0" err="1" smtClean="0"/>
              <a:t>for</a:t>
            </a:r>
            <a:r>
              <a:rPr lang="tr-TR" sz="2800" dirty="0" smtClean="0"/>
              <a:t> </a:t>
            </a:r>
            <a:r>
              <a:rPr lang="tr-TR" sz="2800" dirty="0" err="1" smtClean="0"/>
              <a:t>the</a:t>
            </a:r>
            <a:r>
              <a:rPr lang="tr-TR" sz="2800" dirty="0" smtClean="0"/>
              <a:t> </a:t>
            </a:r>
            <a:r>
              <a:rPr lang="tr-TR" sz="2800" dirty="0" err="1" smtClean="0"/>
              <a:t>function</a:t>
            </a:r>
            <a:endParaRPr lang="tr-TR" sz="2800" b="1" dirty="0" smtClean="0"/>
          </a:p>
          <a:p>
            <a:pPr marL="457200" indent="-457200">
              <a:buFont typeface="+mj-lt"/>
              <a:buAutoNum type="arabicPeriod"/>
            </a:pPr>
            <a:r>
              <a:rPr lang="tr-TR" sz="2800" dirty="0" err="1" smtClean="0"/>
              <a:t>The</a:t>
            </a:r>
            <a:r>
              <a:rPr lang="tr-TR" sz="2800" dirty="0" smtClean="0"/>
              <a:t> </a:t>
            </a:r>
            <a:r>
              <a:rPr lang="tr-TR" sz="2800" dirty="0" err="1" smtClean="0"/>
              <a:t>Implementable</a:t>
            </a:r>
            <a:r>
              <a:rPr lang="tr-TR" sz="2800" dirty="0" smtClean="0"/>
              <a:t> </a:t>
            </a:r>
            <a:r>
              <a:rPr lang="tr-TR" sz="2800" dirty="0" err="1" smtClean="0"/>
              <a:t>Nanoarray</a:t>
            </a:r>
            <a:r>
              <a:rPr lang="tr-TR" sz="2800" dirty="0" smtClean="0"/>
              <a:t> </a:t>
            </a:r>
            <a:r>
              <a:rPr lang="tr-TR" sz="2800" dirty="0" err="1" smtClean="0"/>
              <a:t>Shapes</a:t>
            </a:r>
            <a:r>
              <a:rPr lang="tr-TR" sz="2800" dirty="0" smtClean="0"/>
              <a:t>’ </a:t>
            </a:r>
            <a:r>
              <a:rPr lang="tr-TR" sz="2800" dirty="0" err="1" smtClean="0"/>
              <a:t>List</a:t>
            </a:r>
            <a:endParaRPr lang="tr-TR" sz="2800" dirty="0" smtClean="0"/>
          </a:p>
          <a:p>
            <a:pPr marL="457188" lvl="1" indent="0">
              <a:buNone/>
            </a:pPr>
            <a:r>
              <a:rPr lang="tr-TR" sz="2400" dirty="0" err="1" smtClean="0"/>
              <a:t>The</a:t>
            </a:r>
            <a:r>
              <a:rPr lang="tr-TR" sz="2400" dirty="0" smtClean="0"/>
              <a:t> </a:t>
            </a:r>
            <a:r>
              <a:rPr lang="tr-TR" sz="2400" dirty="0" err="1" smtClean="0"/>
              <a:t>list</a:t>
            </a:r>
            <a:r>
              <a:rPr lang="tr-TR" sz="2400" dirty="0" smtClean="0"/>
              <a:t> is </a:t>
            </a:r>
            <a:r>
              <a:rPr lang="tr-TR" sz="2400" dirty="0" err="1" smtClean="0"/>
              <a:t>sorted</a:t>
            </a:r>
            <a:r>
              <a:rPr lang="tr-TR" sz="2400" dirty="0" smtClean="0"/>
              <a:t> in </a:t>
            </a:r>
            <a:r>
              <a:rPr lang="tr-TR" sz="2400" dirty="0" err="1" smtClean="0"/>
              <a:t>terms</a:t>
            </a:r>
            <a:r>
              <a:rPr lang="tr-TR" sz="2400" dirty="0" smtClean="0"/>
              <a:t> of </a:t>
            </a:r>
            <a:r>
              <a:rPr lang="tr-TR" sz="2400" dirty="0" err="1" smtClean="0"/>
              <a:t>array</a:t>
            </a:r>
            <a:r>
              <a:rPr lang="tr-TR" sz="2400" dirty="0" smtClean="0"/>
              <a:t> size</a:t>
            </a:r>
          </a:p>
          <a:p>
            <a:pPr marL="457200" indent="-457200">
              <a:buFont typeface="+mj-lt"/>
              <a:buAutoNum type="arabicPeriod"/>
            </a:pPr>
            <a:r>
              <a:rPr lang="tr-TR" sz="2800" dirty="0" err="1" smtClean="0"/>
              <a:t>Check</a:t>
            </a:r>
            <a:r>
              <a:rPr lang="tr-TR" sz="2800" dirty="0" smtClean="0"/>
              <a:t> </a:t>
            </a:r>
            <a:r>
              <a:rPr lang="tr-TR" sz="2800" dirty="0" err="1" smtClean="0"/>
              <a:t>the</a:t>
            </a:r>
            <a:r>
              <a:rPr lang="tr-TR" sz="2800" dirty="0" smtClean="0"/>
              <a:t> </a:t>
            </a:r>
            <a:r>
              <a:rPr lang="tr-TR" sz="2800" dirty="0" err="1" smtClean="0"/>
              <a:t>shapes</a:t>
            </a:r>
            <a:r>
              <a:rPr lang="tr-TR" sz="2800" dirty="0" smtClean="0"/>
              <a:t> in </a:t>
            </a:r>
            <a:r>
              <a:rPr lang="tr-TR" sz="2800" dirty="0" err="1" smtClean="0"/>
              <a:t>the</a:t>
            </a:r>
            <a:r>
              <a:rPr lang="tr-TR" sz="2800" dirty="0" smtClean="0"/>
              <a:t> </a:t>
            </a:r>
            <a:r>
              <a:rPr lang="tr-TR" sz="2800" dirty="0" err="1" smtClean="0"/>
              <a:t>list</a:t>
            </a:r>
            <a:endParaRPr lang="tr-TR" sz="2800" dirty="0" smtClean="0"/>
          </a:p>
          <a:p>
            <a:pPr marL="457188" lvl="1" indent="0">
              <a:buNone/>
            </a:pPr>
            <a:r>
              <a:rPr lang="tr-TR" sz="2400" dirty="0" err="1" smtClean="0"/>
              <a:t>Starting</a:t>
            </a:r>
            <a:r>
              <a:rPr lang="tr-TR" sz="2400" dirty="0" smtClean="0"/>
              <a:t> </a:t>
            </a:r>
            <a:r>
              <a:rPr lang="tr-TR" sz="2400" dirty="0" err="1" smtClean="0"/>
              <a:t>from</a:t>
            </a:r>
            <a:r>
              <a:rPr lang="tr-TR" sz="2400" dirty="0" smtClean="0"/>
              <a:t> </a:t>
            </a:r>
            <a:r>
              <a:rPr lang="tr-TR" sz="2400" dirty="0" err="1" smtClean="0"/>
              <a:t>the</a:t>
            </a:r>
            <a:r>
              <a:rPr lang="tr-TR" sz="2400" dirty="0" smtClean="0"/>
              <a:t> </a:t>
            </a:r>
            <a:r>
              <a:rPr lang="tr-TR" sz="2400" dirty="0" err="1" smtClean="0"/>
              <a:t>beginning</a:t>
            </a:r>
            <a:r>
              <a:rPr lang="tr-TR" sz="2400" dirty="0" smtClean="0"/>
              <a:t> of </a:t>
            </a:r>
            <a:r>
              <a:rPr lang="tr-TR" sz="2400" dirty="0" err="1" smtClean="0"/>
              <a:t>the</a:t>
            </a:r>
            <a:r>
              <a:rPr lang="tr-TR" sz="2400" dirty="0" smtClean="0"/>
              <a:t> </a:t>
            </a:r>
            <a:r>
              <a:rPr lang="tr-TR" sz="2400" dirty="0" err="1" smtClean="0"/>
              <a:t>list</a:t>
            </a:r>
            <a:endParaRPr lang="tr-TR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tr-TR" sz="2800" dirty="0" err="1" smtClean="0"/>
              <a:t>Declare</a:t>
            </a:r>
            <a:r>
              <a:rPr lang="tr-TR" sz="2800" dirty="0" smtClean="0"/>
              <a:t> Optimal Size</a:t>
            </a:r>
            <a:endParaRPr lang="tr-TR" sz="2800" dirty="0"/>
          </a:p>
        </p:txBody>
      </p:sp>
      <p:sp>
        <p:nvSpPr>
          <p:cNvPr id="5" name="Rectangle 4"/>
          <p:cNvSpPr/>
          <p:nvPr/>
        </p:nvSpPr>
        <p:spPr>
          <a:xfrm>
            <a:off x="3661788" y="1147636"/>
            <a:ext cx="50557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tr-TR" sz="2400" dirty="0" err="1">
                <a:solidFill>
                  <a:prstClr val="black"/>
                </a:solidFill>
              </a:rPr>
              <a:t>f</a:t>
            </a:r>
            <a:r>
              <a:rPr lang="tr-TR" sz="2400" dirty="0" err="1" smtClean="0">
                <a:solidFill>
                  <a:prstClr val="black"/>
                </a:solidFill>
              </a:rPr>
              <a:t>or</a:t>
            </a:r>
            <a:r>
              <a:rPr lang="tr-TR" sz="2400" dirty="0" smtClean="0">
                <a:solidFill>
                  <a:prstClr val="black"/>
                </a:solidFill>
              </a:rPr>
              <a:t> </a:t>
            </a:r>
            <a:r>
              <a:rPr lang="tr-TR" sz="2400" dirty="0" err="1" smtClean="0">
                <a:solidFill>
                  <a:prstClr val="black"/>
                </a:solidFill>
              </a:rPr>
              <a:t>Four</a:t>
            </a:r>
            <a:r>
              <a:rPr lang="tr-TR" sz="2400" dirty="0" smtClean="0">
                <a:solidFill>
                  <a:prstClr val="black"/>
                </a:solidFill>
              </a:rPr>
              <a:t> Terminal </a:t>
            </a:r>
            <a:r>
              <a:rPr lang="tr-TR" sz="2400" dirty="0" err="1" smtClean="0">
                <a:solidFill>
                  <a:prstClr val="black"/>
                </a:solidFill>
              </a:rPr>
              <a:t>Switched</a:t>
            </a:r>
            <a:r>
              <a:rPr lang="tr-TR" sz="2400" dirty="0" smtClean="0">
                <a:solidFill>
                  <a:prstClr val="black"/>
                </a:solidFill>
              </a:rPr>
              <a:t> </a:t>
            </a:r>
            <a:r>
              <a:rPr lang="tr-TR" sz="2400" dirty="0" err="1" smtClean="0">
                <a:solidFill>
                  <a:prstClr val="black"/>
                </a:solidFill>
              </a:rPr>
              <a:t>Nanoarray</a:t>
            </a:r>
            <a:endParaRPr lang="tr-TR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900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199456" y="356659"/>
            <a:ext cx="9753600" cy="960107"/>
          </a:xfrm>
        </p:spPr>
        <p:txBody>
          <a:bodyPr>
            <a:normAutofit/>
          </a:bodyPr>
          <a:lstStyle/>
          <a:p>
            <a:r>
              <a:rPr lang="tr-TR" sz="4800" dirty="0" err="1" smtClean="0"/>
              <a:t>Optimization</a:t>
            </a:r>
            <a:endParaRPr lang="tr-TR" sz="4800" dirty="0"/>
          </a:p>
        </p:txBody>
      </p:sp>
      <p:sp>
        <p:nvSpPr>
          <p:cNvPr id="4" name="İçerik Yer Tutucusu 2"/>
          <p:cNvSpPr>
            <a:spLocks noGrp="1"/>
          </p:cNvSpPr>
          <p:nvPr>
            <p:ph idx="1"/>
          </p:nvPr>
        </p:nvSpPr>
        <p:spPr>
          <a:xfrm>
            <a:off x="1371256" y="1873249"/>
            <a:ext cx="9469618" cy="307975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2800" dirty="0" err="1" smtClean="0"/>
              <a:t>Target</a:t>
            </a:r>
            <a:r>
              <a:rPr lang="tr-TR" sz="2800" dirty="0" smtClean="0"/>
              <a:t> </a:t>
            </a:r>
            <a:r>
              <a:rPr lang="tr-TR" sz="2800" dirty="0" err="1" smtClean="0"/>
              <a:t>Function</a:t>
            </a:r>
            <a:r>
              <a:rPr lang="tr-TR" sz="2800" dirty="0" smtClean="0"/>
              <a:t>: </a:t>
            </a:r>
            <a:r>
              <a:rPr lang="en-US" sz="2800" dirty="0" smtClean="0">
                <a:solidFill>
                  <a:prstClr val="black"/>
                </a:solidFill>
                <a:latin typeface="TimesNewRoman"/>
              </a:rPr>
              <a:t>XOR</a:t>
            </a:r>
            <a:r>
              <a:rPr lang="en-US" sz="2800" baseline="-25000" dirty="0" smtClean="0">
                <a:solidFill>
                  <a:prstClr val="black"/>
                </a:solidFill>
                <a:latin typeface="TimesNewRoman"/>
              </a:rPr>
              <a:t>3</a:t>
            </a:r>
            <a:r>
              <a:rPr lang="en-US" sz="2800" dirty="0" smtClean="0">
                <a:solidFill>
                  <a:prstClr val="black"/>
                </a:solidFill>
                <a:latin typeface="TimesNewRoman"/>
              </a:rPr>
              <a:t> = </a:t>
            </a:r>
            <a:r>
              <a:rPr lang="en-US" sz="2800" i="1" dirty="0">
                <a:solidFill>
                  <a:prstClr val="black"/>
                </a:solidFill>
                <a:latin typeface="TimesNewRoman,Italic"/>
              </a:rPr>
              <a:t>x</a:t>
            </a:r>
            <a:r>
              <a:rPr lang="en-US" sz="1800" dirty="0">
                <a:solidFill>
                  <a:prstClr val="black"/>
                </a:solidFill>
                <a:latin typeface="TimesNewRoman"/>
              </a:rPr>
              <a:t>1</a:t>
            </a:r>
            <a:r>
              <a:rPr lang="en-US" sz="2800" dirty="0">
                <a:solidFill>
                  <a:prstClr val="black"/>
                </a:solidFill>
                <a:latin typeface="CambriaMath"/>
              </a:rPr>
              <a:t>⊕ </a:t>
            </a:r>
            <a:r>
              <a:rPr lang="en-US" sz="2800" i="1" dirty="0" smtClean="0">
                <a:solidFill>
                  <a:prstClr val="black"/>
                </a:solidFill>
                <a:latin typeface="TimesNewRoman,Italic"/>
              </a:rPr>
              <a:t>x</a:t>
            </a:r>
            <a:r>
              <a:rPr lang="en-US" sz="1800" dirty="0" smtClean="0">
                <a:solidFill>
                  <a:prstClr val="black"/>
                </a:solidFill>
                <a:latin typeface="TimesNewRoman"/>
              </a:rPr>
              <a:t>2 </a:t>
            </a:r>
            <a:r>
              <a:rPr lang="en-US" sz="2800" dirty="0" smtClean="0">
                <a:solidFill>
                  <a:prstClr val="black"/>
                </a:solidFill>
                <a:latin typeface="CambriaMath"/>
              </a:rPr>
              <a:t>⊕ </a:t>
            </a:r>
            <a:r>
              <a:rPr lang="en-US" sz="2800" i="1" dirty="0" smtClean="0">
                <a:solidFill>
                  <a:prstClr val="black"/>
                </a:solidFill>
                <a:latin typeface="TimesNewRoman,Italic"/>
              </a:rPr>
              <a:t>x</a:t>
            </a:r>
            <a:r>
              <a:rPr lang="en-US" sz="1800" dirty="0" smtClean="0">
                <a:solidFill>
                  <a:prstClr val="black"/>
                </a:solidFill>
                <a:latin typeface="TimesNewRoman"/>
              </a:rPr>
              <a:t>3 </a:t>
            </a:r>
            <a:endParaRPr lang="tr-TR" sz="2800" u="sng" baseline="-25000" dirty="0"/>
          </a:p>
          <a:p>
            <a:pPr marL="0" indent="0">
              <a:buNone/>
            </a:pPr>
            <a:r>
              <a:rPr lang="tr-TR" sz="2800" dirty="0" smtClean="0">
                <a:solidFill>
                  <a:prstClr val="black"/>
                </a:solidFill>
              </a:rPr>
              <a:t>I</a:t>
            </a:r>
            <a:r>
              <a:rPr lang="en-US" sz="2800" dirty="0" smtClean="0">
                <a:solidFill>
                  <a:prstClr val="black"/>
                </a:solidFill>
              </a:rPr>
              <a:t>t and its dual have </a:t>
            </a:r>
            <a:r>
              <a:rPr lang="en-US" sz="2800" dirty="0" smtClean="0">
                <a:solidFill>
                  <a:prstClr val="black"/>
                </a:solidFill>
                <a:latin typeface="TimesNewRoman,Italic"/>
              </a:rPr>
              <a:t>4 # of </a:t>
            </a:r>
            <a:r>
              <a:rPr lang="en-US" sz="2800" dirty="0" smtClean="0">
                <a:solidFill>
                  <a:prstClr val="black"/>
                </a:solidFill>
              </a:rPr>
              <a:t>products</a:t>
            </a:r>
          </a:p>
          <a:p>
            <a:pPr marL="0" indent="0">
              <a:buNone/>
            </a:pPr>
            <a:endParaRPr lang="en-US" sz="2800" dirty="0" smtClean="0">
              <a:solidFill>
                <a:prstClr val="black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prstClr val="black"/>
                </a:solidFill>
              </a:rPr>
              <a:t>UB = </a:t>
            </a:r>
            <a:r>
              <a:rPr lang="en-US" sz="2800" dirty="0" smtClean="0">
                <a:solidFill>
                  <a:prstClr val="black"/>
                </a:solidFill>
                <a:latin typeface="Times New Roman"/>
                <a:cs typeface="Times New Roman"/>
              </a:rPr>
              <a:t>4x4</a:t>
            </a:r>
            <a:r>
              <a:rPr lang="en-US" sz="2800" dirty="0" smtClean="0">
                <a:solidFill>
                  <a:prstClr val="black"/>
                </a:solidFill>
              </a:rPr>
              <a:t> = 16, LB = </a:t>
            </a:r>
            <a:r>
              <a:rPr lang="en-US" sz="2800" dirty="0" smtClean="0">
                <a:solidFill>
                  <a:prstClr val="black"/>
                </a:solidFill>
                <a:latin typeface="Times New Roman"/>
                <a:cs typeface="Times New Roman"/>
              </a:rPr>
              <a:t>9</a:t>
            </a:r>
            <a:r>
              <a:rPr lang="en-US" sz="2800" dirty="0" smtClean="0">
                <a:solidFill>
                  <a:prstClr val="black"/>
                </a:solidFill>
              </a:rPr>
              <a:t> (from the table)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prstClr val="black"/>
                </a:solidFill>
              </a:rPr>
              <a:t>The List: 3x3, 3x4, 4x3 and 4x4</a:t>
            </a:r>
          </a:p>
        </p:txBody>
      </p:sp>
      <p:sp>
        <p:nvSpPr>
          <p:cNvPr id="5" name="Rectangle 4"/>
          <p:cNvSpPr/>
          <p:nvPr/>
        </p:nvSpPr>
        <p:spPr>
          <a:xfrm>
            <a:off x="5345244" y="1163511"/>
            <a:ext cx="14665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tr-TR" sz="2400" dirty="0" smtClean="0">
                <a:solidFill>
                  <a:prstClr val="black"/>
                </a:solidFill>
              </a:rPr>
              <a:t>(</a:t>
            </a:r>
            <a:r>
              <a:rPr lang="tr-TR" sz="2400" dirty="0" err="1" smtClean="0">
                <a:solidFill>
                  <a:prstClr val="black"/>
                </a:solidFill>
              </a:rPr>
              <a:t>Example</a:t>
            </a:r>
            <a:r>
              <a:rPr lang="tr-TR" sz="2400" dirty="0" smtClean="0">
                <a:solidFill>
                  <a:prstClr val="black"/>
                </a:solidFill>
              </a:rPr>
              <a:t>)</a:t>
            </a:r>
            <a:endParaRPr lang="tr-TR" sz="2400" dirty="0"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8750" y="2105025"/>
            <a:ext cx="3924300" cy="26035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731805" y="6292739"/>
            <a:ext cx="60063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Altun</a:t>
            </a:r>
            <a:r>
              <a:rPr lang="en-US" dirty="0" smtClean="0"/>
              <a:t> and </a:t>
            </a:r>
            <a:r>
              <a:rPr lang="en-US" dirty="0" err="1" smtClean="0"/>
              <a:t>Reidel</a:t>
            </a:r>
            <a:r>
              <a:rPr lang="en-US" dirty="0" smtClean="0"/>
              <a:t>, </a:t>
            </a:r>
            <a:r>
              <a:rPr lang="en-US" dirty="0"/>
              <a:t>Logic Synthesis for Switching </a:t>
            </a:r>
            <a:r>
              <a:rPr lang="en-US" dirty="0" smtClean="0"/>
              <a:t>Lattices, 2012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35252" y="4760786"/>
            <a:ext cx="26081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tr-TR" sz="2400" dirty="0" err="1" smtClean="0">
                <a:solidFill>
                  <a:prstClr val="black"/>
                </a:solidFill>
              </a:rPr>
              <a:t>Lower</a:t>
            </a:r>
            <a:r>
              <a:rPr lang="tr-TR" sz="2400" dirty="0" smtClean="0">
                <a:solidFill>
                  <a:prstClr val="black"/>
                </a:solidFill>
              </a:rPr>
              <a:t> </a:t>
            </a:r>
            <a:r>
              <a:rPr lang="tr-TR" sz="2400" dirty="0" err="1" smtClean="0">
                <a:solidFill>
                  <a:prstClr val="black"/>
                </a:solidFill>
              </a:rPr>
              <a:t>Bound</a:t>
            </a:r>
            <a:r>
              <a:rPr lang="tr-TR" sz="2400" dirty="0" smtClean="0">
                <a:solidFill>
                  <a:prstClr val="black"/>
                </a:solidFill>
              </a:rPr>
              <a:t> </a:t>
            </a:r>
            <a:r>
              <a:rPr lang="tr-TR" sz="2400" dirty="0" err="1" smtClean="0">
                <a:solidFill>
                  <a:prstClr val="black"/>
                </a:solidFill>
              </a:rPr>
              <a:t>Table</a:t>
            </a:r>
            <a:endParaRPr lang="tr-TR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247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2687356"/>
              </p:ext>
            </p:extLst>
          </p:nvPr>
        </p:nvGraphicFramePr>
        <p:xfrm>
          <a:off x="3869302" y="3601085"/>
          <a:ext cx="4426662" cy="1425213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475554"/>
                <a:gridCol w="1475554"/>
                <a:gridCol w="1475554"/>
              </a:tblGrid>
              <a:tr h="475071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</a:tr>
              <a:tr h="475071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475071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199456" y="356659"/>
            <a:ext cx="9753600" cy="960107"/>
          </a:xfrm>
        </p:spPr>
        <p:txBody>
          <a:bodyPr>
            <a:normAutofit/>
          </a:bodyPr>
          <a:lstStyle/>
          <a:p>
            <a:r>
              <a:rPr lang="tr-TR" sz="4800" dirty="0" err="1" smtClean="0"/>
              <a:t>Optimization</a:t>
            </a:r>
            <a:endParaRPr lang="tr-TR" sz="4800" dirty="0"/>
          </a:p>
        </p:txBody>
      </p:sp>
      <p:sp>
        <p:nvSpPr>
          <p:cNvPr id="4" name="İçerik Yer Tutucusu 2"/>
          <p:cNvSpPr>
            <a:spLocks noGrp="1"/>
          </p:cNvSpPr>
          <p:nvPr>
            <p:ph idx="1"/>
          </p:nvPr>
        </p:nvSpPr>
        <p:spPr>
          <a:xfrm>
            <a:off x="1386934" y="1496931"/>
            <a:ext cx="9469618" cy="442270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2800" dirty="0" err="1" smtClean="0"/>
              <a:t>Target</a:t>
            </a:r>
            <a:r>
              <a:rPr lang="tr-TR" sz="2800" dirty="0" smtClean="0"/>
              <a:t> </a:t>
            </a:r>
            <a:r>
              <a:rPr lang="tr-TR" sz="2800" dirty="0" err="1" smtClean="0"/>
              <a:t>Function</a:t>
            </a:r>
            <a:r>
              <a:rPr lang="tr-TR" sz="2800" dirty="0" smtClean="0"/>
              <a:t>: </a:t>
            </a:r>
            <a:r>
              <a:rPr lang="en-US" sz="2800" dirty="0" smtClean="0">
                <a:solidFill>
                  <a:prstClr val="black"/>
                </a:solidFill>
                <a:latin typeface="TimesNewRoman"/>
              </a:rPr>
              <a:t>XOR</a:t>
            </a:r>
            <a:r>
              <a:rPr lang="en-US" sz="2800" baseline="-25000" dirty="0" smtClean="0">
                <a:solidFill>
                  <a:prstClr val="black"/>
                </a:solidFill>
                <a:latin typeface="TimesNewRoman"/>
              </a:rPr>
              <a:t>3</a:t>
            </a:r>
            <a:r>
              <a:rPr lang="en-US" sz="2800" dirty="0" smtClean="0">
                <a:solidFill>
                  <a:prstClr val="black"/>
                </a:solidFill>
                <a:latin typeface="TimesNewRoman"/>
              </a:rPr>
              <a:t> = </a:t>
            </a:r>
            <a:r>
              <a:rPr lang="en-US" sz="2800" i="1" dirty="0">
                <a:solidFill>
                  <a:prstClr val="black"/>
                </a:solidFill>
                <a:latin typeface="TimesNewRoman,Italic"/>
              </a:rPr>
              <a:t>x</a:t>
            </a:r>
            <a:r>
              <a:rPr lang="en-US" sz="1800" dirty="0">
                <a:solidFill>
                  <a:prstClr val="black"/>
                </a:solidFill>
                <a:latin typeface="TimesNewRoman"/>
              </a:rPr>
              <a:t>1</a:t>
            </a:r>
            <a:r>
              <a:rPr lang="en-US" sz="2800" dirty="0">
                <a:solidFill>
                  <a:prstClr val="black"/>
                </a:solidFill>
                <a:latin typeface="CambriaMath"/>
              </a:rPr>
              <a:t>⊕ </a:t>
            </a:r>
            <a:r>
              <a:rPr lang="en-US" sz="2800" i="1" dirty="0" smtClean="0">
                <a:solidFill>
                  <a:prstClr val="black"/>
                </a:solidFill>
                <a:latin typeface="TimesNewRoman,Italic"/>
              </a:rPr>
              <a:t>x</a:t>
            </a:r>
            <a:r>
              <a:rPr lang="en-US" sz="1800" dirty="0" smtClean="0">
                <a:solidFill>
                  <a:prstClr val="black"/>
                </a:solidFill>
                <a:latin typeface="TimesNewRoman"/>
              </a:rPr>
              <a:t>2 </a:t>
            </a:r>
            <a:r>
              <a:rPr lang="en-US" sz="2800" dirty="0" smtClean="0">
                <a:solidFill>
                  <a:prstClr val="black"/>
                </a:solidFill>
                <a:latin typeface="CambriaMath"/>
              </a:rPr>
              <a:t>⊕ </a:t>
            </a:r>
            <a:r>
              <a:rPr lang="en-US" sz="2800" i="1" dirty="0" smtClean="0">
                <a:solidFill>
                  <a:prstClr val="black"/>
                </a:solidFill>
                <a:latin typeface="TimesNewRoman,Italic"/>
              </a:rPr>
              <a:t>x</a:t>
            </a:r>
            <a:r>
              <a:rPr lang="en-US" sz="1800" dirty="0" smtClean="0">
                <a:solidFill>
                  <a:prstClr val="black"/>
                </a:solidFill>
                <a:latin typeface="TimesNewRoman"/>
              </a:rPr>
              <a:t>3 </a:t>
            </a:r>
            <a:endParaRPr lang="en-US" sz="2800" dirty="0" smtClean="0">
              <a:solidFill>
                <a:prstClr val="black"/>
              </a:solidFill>
            </a:endParaRPr>
          </a:p>
          <a:p>
            <a:pPr marL="514350" indent="-514350">
              <a:buFont typeface="+mj-lt"/>
              <a:buAutoNum type="arabicPeriod" startAt="2"/>
            </a:pPr>
            <a:r>
              <a:rPr lang="en-US" sz="2800" dirty="0" smtClean="0">
                <a:solidFill>
                  <a:prstClr val="black"/>
                </a:solidFill>
              </a:rPr>
              <a:t>The list: 3x3, 3x4, 4x3, 4x4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en-US" sz="2800" dirty="0" smtClean="0">
                <a:solidFill>
                  <a:prstClr val="black"/>
                </a:solidFill>
              </a:rPr>
              <a:t>Check the target function can be realized in 3x3 or not</a:t>
            </a:r>
          </a:p>
          <a:p>
            <a:pPr marL="514350" indent="-514350">
              <a:buFont typeface="+mj-lt"/>
              <a:buAutoNum type="arabicPeriod" startAt="2"/>
            </a:pPr>
            <a:endParaRPr lang="en-US" sz="2800" dirty="0">
              <a:solidFill>
                <a:prstClr val="black"/>
              </a:solidFill>
            </a:endParaRPr>
          </a:p>
          <a:p>
            <a:pPr marL="514350" indent="-514350">
              <a:buFont typeface="+mj-lt"/>
              <a:buAutoNum type="arabicPeriod" startAt="2"/>
            </a:pPr>
            <a:endParaRPr lang="en-US" sz="2800" dirty="0" smtClean="0">
              <a:solidFill>
                <a:prstClr val="black"/>
              </a:solidFill>
            </a:endParaRPr>
          </a:p>
          <a:p>
            <a:pPr marL="514350" indent="-514350">
              <a:buFont typeface="+mj-lt"/>
              <a:buAutoNum type="arabicPeriod" startAt="2"/>
            </a:pPr>
            <a:endParaRPr lang="en-US" sz="2800" dirty="0">
              <a:solidFill>
                <a:prstClr val="black"/>
              </a:solidFill>
            </a:endParaRPr>
          </a:p>
          <a:p>
            <a:pPr marL="514350" indent="-514350">
              <a:buFont typeface="+mj-lt"/>
              <a:buAutoNum type="arabicPeriod" startAt="2"/>
            </a:pPr>
            <a:r>
              <a:rPr lang="en-US" sz="2800" dirty="0" smtClean="0">
                <a:solidFill>
                  <a:prstClr val="black"/>
                </a:solidFill>
              </a:rPr>
              <a:t>3x3 is the optimal solution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57270" y="1163511"/>
            <a:ext cx="26425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tr-TR" sz="2400" dirty="0" smtClean="0">
                <a:solidFill>
                  <a:prstClr val="black"/>
                </a:solidFill>
              </a:rPr>
              <a:t>(</a:t>
            </a:r>
            <a:r>
              <a:rPr lang="tr-TR" sz="2400" dirty="0" err="1" smtClean="0">
                <a:solidFill>
                  <a:prstClr val="black"/>
                </a:solidFill>
              </a:rPr>
              <a:t>Example</a:t>
            </a:r>
            <a:r>
              <a:rPr lang="tr-TR" sz="2400" dirty="0" smtClean="0">
                <a:solidFill>
                  <a:prstClr val="black"/>
                </a:solidFill>
              </a:rPr>
              <a:t> </a:t>
            </a:r>
            <a:r>
              <a:rPr lang="tr-TR" sz="2400" dirty="0" err="1" smtClean="0">
                <a:solidFill>
                  <a:prstClr val="black"/>
                </a:solidFill>
              </a:rPr>
              <a:t>continue</a:t>
            </a:r>
            <a:r>
              <a:rPr lang="tr-TR" sz="2400" dirty="0" smtClean="0">
                <a:solidFill>
                  <a:prstClr val="black"/>
                </a:solidFill>
              </a:rPr>
              <a:t>)</a:t>
            </a:r>
            <a:endParaRPr lang="tr-TR" sz="2400" dirty="0">
              <a:solidFill>
                <a:prstClr val="black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0062025"/>
              </p:ext>
            </p:extLst>
          </p:nvPr>
        </p:nvGraphicFramePr>
        <p:xfrm>
          <a:off x="3754257" y="3585396"/>
          <a:ext cx="4538730" cy="149391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512910"/>
                <a:gridCol w="1512910"/>
                <a:gridCol w="1512910"/>
              </a:tblGrid>
              <a:tr h="49797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X1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X2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 </a:t>
                      </a:r>
                      <a:endParaRPr lang="en-US" dirty="0"/>
                    </a:p>
                  </a:txBody>
                  <a:tcPr/>
                </a:tc>
              </a:tr>
              <a:tr h="49797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X2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49797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X1’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3347" y="3643224"/>
            <a:ext cx="1043933" cy="104393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5309" y="3726819"/>
            <a:ext cx="1013276" cy="1013276"/>
          </a:xfrm>
          <a:prstGeom prst="rect">
            <a:avLst/>
          </a:prstGeom>
        </p:spPr>
      </p:pic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6794576"/>
              </p:ext>
            </p:extLst>
          </p:nvPr>
        </p:nvGraphicFramePr>
        <p:xfrm>
          <a:off x="3772935" y="3585395"/>
          <a:ext cx="4582038" cy="1479909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527346"/>
                <a:gridCol w="1527346"/>
                <a:gridCol w="1527346"/>
              </a:tblGrid>
              <a:tr h="49330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X1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X2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 </a:t>
                      </a:r>
                      <a:endParaRPr lang="en-US" dirty="0"/>
                    </a:p>
                  </a:txBody>
                  <a:tcPr/>
                </a:tc>
              </a:tr>
              <a:tr h="49330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49330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4276" y="3692479"/>
            <a:ext cx="1013276" cy="1013276"/>
          </a:xfrm>
          <a:prstGeom prst="rect">
            <a:avLst/>
          </a:prstGeom>
        </p:spPr>
      </p:pic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6000626"/>
              </p:ext>
            </p:extLst>
          </p:nvPr>
        </p:nvGraphicFramePr>
        <p:xfrm>
          <a:off x="3791615" y="3585395"/>
          <a:ext cx="4538727" cy="1479909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512909"/>
                <a:gridCol w="1512909"/>
                <a:gridCol w="1512909"/>
              </a:tblGrid>
              <a:tr h="49330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X1’</a:t>
                      </a:r>
                      <a:endParaRPr lang="en-US" dirty="0"/>
                    </a:p>
                  </a:txBody>
                  <a:tcPr/>
                </a:tc>
              </a:tr>
              <a:tr h="49330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X2’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X2 </a:t>
                      </a:r>
                      <a:endParaRPr lang="en-US" dirty="0"/>
                    </a:p>
                  </a:txBody>
                  <a:tcPr/>
                </a:tc>
              </a:tr>
              <a:tr h="49330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X1’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X3’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X1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4386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199456" y="356659"/>
            <a:ext cx="9753600" cy="960107"/>
          </a:xfrm>
        </p:spPr>
        <p:txBody>
          <a:bodyPr>
            <a:normAutofit/>
          </a:bodyPr>
          <a:lstStyle/>
          <a:p>
            <a:r>
              <a:rPr lang="tr-TR" sz="4800" dirty="0" err="1" smtClean="0"/>
              <a:t>Optimization</a:t>
            </a:r>
            <a:endParaRPr lang="tr-TR" sz="4800" dirty="0"/>
          </a:p>
        </p:txBody>
      </p:sp>
      <p:sp>
        <p:nvSpPr>
          <p:cNvPr id="4" name="İçerik Yer Tutucusu 2"/>
          <p:cNvSpPr>
            <a:spLocks noGrp="1"/>
          </p:cNvSpPr>
          <p:nvPr>
            <p:ph idx="1"/>
          </p:nvPr>
        </p:nvSpPr>
        <p:spPr>
          <a:xfrm>
            <a:off x="1371256" y="1705184"/>
            <a:ext cx="9469618" cy="4177104"/>
          </a:xfrm>
        </p:spPr>
        <p:txBody>
          <a:bodyPr>
            <a:noAutofit/>
          </a:bodyPr>
          <a:lstStyle/>
          <a:p>
            <a:pPr marL="571500" indent="-571500">
              <a:buFont typeface="+mj-lt"/>
              <a:buAutoNum type="romanUcPeriod"/>
            </a:pPr>
            <a:r>
              <a:rPr lang="en-US" sz="2800" dirty="0" err="1" smtClean="0">
                <a:solidFill>
                  <a:prstClr val="black"/>
                </a:solidFill>
              </a:rPr>
              <a:t>Subdesign</a:t>
            </a:r>
            <a:r>
              <a:rPr lang="en-US" sz="2800" dirty="0" smtClean="0">
                <a:solidFill>
                  <a:prstClr val="black"/>
                </a:solidFill>
              </a:rPr>
              <a:t> Library</a:t>
            </a:r>
          </a:p>
          <a:p>
            <a:pPr marL="571500" indent="-571500">
              <a:buFont typeface="+mj-lt"/>
              <a:buAutoNum type="romanUcPeriod"/>
            </a:pPr>
            <a:endParaRPr lang="en-US" sz="2800" dirty="0" smtClean="0">
              <a:solidFill>
                <a:prstClr val="black"/>
              </a:solidFill>
            </a:endParaRPr>
          </a:p>
          <a:p>
            <a:pPr marL="571500" indent="-571500">
              <a:buFont typeface="+mj-lt"/>
              <a:buAutoNum type="romanUcPeriod"/>
            </a:pPr>
            <a:endParaRPr lang="en-US" sz="2800" dirty="0">
              <a:solidFill>
                <a:prstClr val="black"/>
              </a:solidFill>
            </a:endParaRPr>
          </a:p>
          <a:p>
            <a:pPr marL="571500" indent="-571500">
              <a:buFont typeface="+mj-lt"/>
              <a:buAutoNum type="romanUcPeriod"/>
            </a:pPr>
            <a:endParaRPr lang="en-US" sz="2800" dirty="0" smtClean="0">
              <a:solidFill>
                <a:prstClr val="black"/>
              </a:solidFill>
            </a:endParaRPr>
          </a:p>
          <a:p>
            <a:pPr marL="571500" indent="-571500">
              <a:buFont typeface="+mj-lt"/>
              <a:buAutoNum type="romanUcPeriod"/>
            </a:pPr>
            <a:endParaRPr lang="en-US" sz="2800" dirty="0" smtClean="0">
              <a:solidFill>
                <a:prstClr val="black"/>
              </a:solidFill>
            </a:endParaRPr>
          </a:p>
          <a:p>
            <a:pPr marL="514350" indent="-514350">
              <a:buFont typeface="+mj-lt"/>
              <a:buAutoNum type="romanUcPeriod"/>
            </a:pPr>
            <a:r>
              <a:rPr lang="en-US" sz="2800" dirty="0" smtClean="0">
                <a:solidFill>
                  <a:prstClr val="black"/>
                </a:solidFill>
              </a:rPr>
              <a:t>Particular product  </a:t>
            </a:r>
          </a:p>
          <a:p>
            <a:pPr marL="514350" indent="-514350">
              <a:buFont typeface="+mj-lt"/>
              <a:buAutoNum type="romanUcPeriod"/>
            </a:pPr>
            <a:r>
              <a:rPr lang="en-US" sz="2800" dirty="0" smtClean="0">
                <a:solidFill>
                  <a:prstClr val="black"/>
                </a:solidFill>
              </a:rPr>
              <a:t># of literals conflict for designs</a:t>
            </a:r>
            <a:endParaRPr lang="en-US" sz="2800" dirty="0" smtClean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57080" y="1163511"/>
            <a:ext cx="20428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tr-TR" sz="2400" dirty="0" err="1" smtClean="0">
                <a:solidFill>
                  <a:prstClr val="black"/>
                </a:solidFill>
              </a:rPr>
              <a:t>Improvements</a:t>
            </a:r>
            <a:endParaRPr lang="tr-TR" sz="2400" dirty="0">
              <a:solidFill>
                <a:prstClr val="black"/>
              </a:solidFill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4998634"/>
              </p:ext>
            </p:extLst>
          </p:nvPr>
        </p:nvGraphicFramePr>
        <p:xfrm>
          <a:off x="1923825" y="2689046"/>
          <a:ext cx="1867790" cy="1479909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933895"/>
                <a:gridCol w="933895"/>
              </a:tblGrid>
              <a:tr h="49330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X3</a:t>
                      </a:r>
                      <a:endParaRPr lang="en-US" dirty="0"/>
                    </a:p>
                  </a:txBody>
                  <a:tcPr/>
                </a:tc>
              </a:tr>
              <a:tr h="49330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X2’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49330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X1’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X3’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3812887"/>
              </p:ext>
            </p:extLst>
          </p:nvPr>
        </p:nvGraphicFramePr>
        <p:xfrm>
          <a:off x="4520052" y="2689047"/>
          <a:ext cx="1718368" cy="1479909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859184"/>
                <a:gridCol w="859184"/>
              </a:tblGrid>
              <a:tr h="49330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X1’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49330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X2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49330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X1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8525371"/>
              </p:ext>
            </p:extLst>
          </p:nvPr>
        </p:nvGraphicFramePr>
        <p:xfrm>
          <a:off x="8957870" y="2695049"/>
          <a:ext cx="1718368" cy="1479909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859184"/>
                <a:gridCol w="859184"/>
              </a:tblGrid>
              <a:tr h="49330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49330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X1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X2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</a:tr>
              <a:tr h="493303"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1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6347" y="4105520"/>
            <a:ext cx="581637" cy="58163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9271" y="4201634"/>
            <a:ext cx="485445" cy="485445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5363400" y="4718244"/>
            <a:ext cx="43729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</a:rPr>
              <a:t>(e.g. with </a:t>
            </a:r>
            <a:r>
              <a:rPr lang="en-US" sz="2800" dirty="0">
                <a:solidFill>
                  <a:prstClr val="black"/>
                </a:solidFill>
              </a:rPr>
              <a:t>6 variable in 3x4)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419359" y="4264935"/>
            <a:ext cx="3121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Discarded since has product X1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175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0005E-6 4.23246E-6 L -0.06132 4.23246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199456" y="356659"/>
            <a:ext cx="9753600" cy="960107"/>
          </a:xfrm>
        </p:spPr>
        <p:txBody>
          <a:bodyPr>
            <a:normAutofit/>
          </a:bodyPr>
          <a:lstStyle/>
          <a:p>
            <a:r>
              <a:rPr lang="tr-TR" sz="4800" dirty="0" err="1" smtClean="0"/>
              <a:t>Experimental</a:t>
            </a:r>
            <a:r>
              <a:rPr lang="tr-TR" sz="4800" dirty="0" smtClean="0"/>
              <a:t> </a:t>
            </a:r>
            <a:r>
              <a:rPr lang="tr-TR" sz="4800" dirty="0" err="1" smtClean="0"/>
              <a:t>Results</a:t>
            </a:r>
            <a:endParaRPr lang="tr-TR" sz="4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6225" y="1157783"/>
            <a:ext cx="6481394" cy="5547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709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199456" y="356659"/>
            <a:ext cx="9753600" cy="960107"/>
          </a:xfrm>
        </p:spPr>
        <p:txBody>
          <a:bodyPr>
            <a:normAutofit/>
          </a:bodyPr>
          <a:lstStyle/>
          <a:p>
            <a:r>
              <a:rPr lang="tr-TR" sz="4800" dirty="0" err="1" smtClean="0"/>
              <a:t>Experimental</a:t>
            </a:r>
            <a:r>
              <a:rPr lang="tr-TR" sz="4800" dirty="0" smtClean="0"/>
              <a:t> </a:t>
            </a:r>
            <a:r>
              <a:rPr lang="tr-TR" sz="4800" dirty="0" err="1" smtClean="0"/>
              <a:t>Results</a:t>
            </a:r>
            <a:endParaRPr lang="tr-TR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626" y="1157784"/>
            <a:ext cx="6440752" cy="5560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204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199456" y="356659"/>
            <a:ext cx="9753600" cy="960107"/>
          </a:xfrm>
        </p:spPr>
        <p:txBody>
          <a:bodyPr>
            <a:normAutofit/>
          </a:bodyPr>
          <a:lstStyle/>
          <a:p>
            <a:r>
              <a:rPr lang="tr-TR" sz="4800" dirty="0" err="1" smtClean="0"/>
              <a:t>Future</a:t>
            </a:r>
            <a:r>
              <a:rPr lang="tr-TR" sz="4800" dirty="0" smtClean="0"/>
              <a:t> </a:t>
            </a:r>
            <a:r>
              <a:rPr lang="tr-TR" sz="4800" dirty="0" err="1" smtClean="0"/>
              <a:t>Work</a:t>
            </a:r>
            <a:r>
              <a:rPr lang="tr-TR" sz="4800" dirty="0" smtClean="0"/>
              <a:t> </a:t>
            </a:r>
            <a:r>
              <a:rPr lang="tr-TR" sz="4800" dirty="0" err="1" smtClean="0"/>
              <a:t>and</a:t>
            </a:r>
            <a:r>
              <a:rPr lang="tr-TR" sz="4800" dirty="0" smtClean="0"/>
              <a:t> </a:t>
            </a:r>
            <a:r>
              <a:rPr lang="tr-TR" sz="4800" dirty="0" err="1" smtClean="0"/>
              <a:t>Discussion</a:t>
            </a:r>
            <a:endParaRPr lang="tr-TR" sz="48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531716" y="1752286"/>
            <a:ext cx="7938103" cy="3299943"/>
          </a:xfrm>
        </p:spPr>
        <p:txBody>
          <a:bodyPr>
            <a:normAutofit/>
          </a:bodyPr>
          <a:lstStyle/>
          <a:p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Sub-design</a:t>
            </a:r>
            <a:r>
              <a:rPr lang="tr-TR" dirty="0" smtClean="0"/>
              <a:t> </a:t>
            </a:r>
            <a:r>
              <a:rPr lang="tr-TR" dirty="0" err="1" smtClean="0"/>
              <a:t>Improvement</a:t>
            </a:r>
            <a:r>
              <a:rPr lang="tr-TR" dirty="0" smtClean="0"/>
              <a:t> </a:t>
            </a:r>
            <a:r>
              <a:rPr lang="tr-TR" dirty="0" err="1" smtClean="0"/>
              <a:t>makes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algorithm</a:t>
            </a:r>
            <a:r>
              <a:rPr lang="tr-TR" dirty="0" smtClean="0"/>
              <a:t> </a:t>
            </a:r>
            <a:r>
              <a:rPr lang="tr-TR" dirty="0" err="1" smtClean="0"/>
              <a:t>roughly</a:t>
            </a:r>
            <a:r>
              <a:rPr lang="tr-TR" dirty="0" smtClean="0"/>
              <a:t> 400 </a:t>
            </a:r>
            <a:r>
              <a:rPr lang="tr-TR" dirty="0" err="1" smtClean="0"/>
              <a:t>times</a:t>
            </a:r>
            <a:r>
              <a:rPr lang="tr-TR" dirty="0" smtClean="0"/>
              <a:t> </a:t>
            </a:r>
            <a:r>
              <a:rPr lang="tr-TR" dirty="0" err="1" smtClean="0"/>
              <a:t>faster</a:t>
            </a:r>
            <a:r>
              <a:rPr lang="tr-TR" dirty="0"/>
              <a:t> </a:t>
            </a:r>
            <a:r>
              <a:rPr lang="tr-TR" dirty="0" err="1" smtClean="0"/>
              <a:t>for</a:t>
            </a:r>
            <a:r>
              <a:rPr lang="tr-TR" dirty="0" smtClean="0"/>
              <a:t> </a:t>
            </a:r>
            <a:r>
              <a:rPr lang="en-US" dirty="0" smtClean="0">
                <a:solidFill>
                  <a:prstClr val="black"/>
                </a:solidFill>
                <a:latin typeface="TimesNewRoman"/>
              </a:rPr>
              <a:t>XOR</a:t>
            </a:r>
            <a:r>
              <a:rPr lang="en-US" baseline="-25000" dirty="0" smtClean="0">
                <a:solidFill>
                  <a:prstClr val="black"/>
                </a:solidFill>
                <a:latin typeface="TimesNewRoman"/>
              </a:rPr>
              <a:t>3</a:t>
            </a:r>
            <a:r>
              <a:rPr lang="en-US" dirty="0" smtClean="0">
                <a:solidFill>
                  <a:prstClr val="black"/>
                </a:solidFill>
                <a:latin typeface="TimesNewRoman"/>
              </a:rPr>
              <a:t> (in 3x4)</a:t>
            </a:r>
            <a:endParaRPr lang="tr-TR" dirty="0"/>
          </a:p>
          <a:p>
            <a:pPr>
              <a:spcAft>
                <a:spcPts val="0"/>
              </a:spcAft>
            </a:pPr>
            <a:r>
              <a:rPr lang="tr-TR" dirty="0" err="1" smtClean="0"/>
              <a:t>Algorithm</a:t>
            </a:r>
            <a:r>
              <a:rPr lang="tr-TR" dirty="0" smtClean="0"/>
              <a:t> is </a:t>
            </a:r>
            <a:r>
              <a:rPr lang="tr-TR" dirty="0" err="1" smtClean="0"/>
              <a:t>implementable</a:t>
            </a:r>
            <a:r>
              <a:rPr lang="tr-TR" dirty="0" smtClean="0"/>
              <a:t> </a:t>
            </a:r>
            <a:r>
              <a:rPr lang="tr-TR" dirty="0" err="1" smtClean="0"/>
              <a:t>for</a:t>
            </a:r>
            <a:r>
              <a:rPr lang="tr-TR" dirty="0" smtClean="0"/>
              <a:t> </a:t>
            </a:r>
            <a:r>
              <a:rPr lang="tr-TR" dirty="0" err="1" smtClean="0"/>
              <a:t>any</a:t>
            </a:r>
            <a:r>
              <a:rPr lang="tr-TR" dirty="0" smtClean="0"/>
              <a:t> </a:t>
            </a:r>
            <a:r>
              <a:rPr lang="tr-TR" dirty="0" err="1" smtClean="0"/>
              <a:t>function</a:t>
            </a:r>
            <a:r>
              <a:rPr lang="tr-TR" dirty="0" smtClean="0"/>
              <a:t>,</a:t>
            </a:r>
            <a:endParaRPr lang="tr-TR" dirty="0"/>
          </a:p>
          <a:p>
            <a:pPr marL="0" indent="0">
              <a:spcBef>
                <a:spcPts val="0"/>
              </a:spcBef>
              <a:buNone/>
            </a:pPr>
            <a:r>
              <a:rPr lang="tr-TR" dirty="0" smtClean="0"/>
              <a:t>     but </a:t>
            </a:r>
            <a:r>
              <a:rPr lang="tr-TR" dirty="0" err="1" smtClean="0"/>
              <a:t>needs</a:t>
            </a:r>
            <a:r>
              <a:rPr lang="tr-TR" dirty="0" smtClean="0"/>
              <a:t> </a:t>
            </a:r>
            <a:r>
              <a:rPr lang="tr-TR" dirty="0" err="1" smtClean="0"/>
              <a:t>improvements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be </a:t>
            </a:r>
            <a:r>
              <a:rPr lang="tr-TR" dirty="0" err="1" smtClean="0"/>
              <a:t>more</a:t>
            </a:r>
            <a:r>
              <a:rPr lang="tr-TR" dirty="0" smtClean="0"/>
              <a:t> </a:t>
            </a:r>
            <a:r>
              <a:rPr lang="tr-TR" dirty="0" err="1" smtClean="0"/>
              <a:t>usefull</a:t>
            </a:r>
            <a:r>
              <a:rPr lang="tr-TR" dirty="0" smtClean="0"/>
              <a:t> </a:t>
            </a:r>
            <a:r>
              <a:rPr lang="tr-TR" dirty="0" err="1" smtClean="0"/>
              <a:t>for</a:t>
            </a:r>
            <a:r>
              <a:rPr lang="tr-TR" dirty="0" smtClean="0"/>
              <a:t> </a:t>
            </a:r>
            <a:r>
              <a:rPr lang="tr-TR" dirty="0" err="1" smtClean="0"/>
              <a:t>complex</a:t>
            </a:r>
            <a:r>
              <a:rPr lang="tr-TR" dirty="0" smtClean="0"/>
              <a:t> </a:t>
            </a:r>
            <a:r>
              <a:rPr lang="tr-TR" dirty="0" err="1" smtClean="0"/>
              <a:t>functions</a:t>
            </a: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1565868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199456" y="356659"/>
            <a:ext cx="9753600" cy="960107"/>
          </a:xfrm>
        </p:spPr>
        <p:txBody>
          <a:bodyPr>
            <a:normAutofit/>
          </a:bodyPr>
          <a:lstStyle/>
          <a:p>
            <a:r>
              <a:rPr lang="tr-TR" sz="4800" dirty="0" err="1" smtClean="0"/>
              <a:t>Conclusion</a:t>
            </a:r>
            <a:endParaRPr lang="tr-TR" sz="48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531715" y="1332792"/>
            <a:ext cx="9537311" cy="4688293"/>
          </a:xfrm>
        </p:spPr>
        <p:txBody>
          <a:bodyPr>
            <a:normAutofit/>
          </a:bodyPr>
          <a:lstStyle/>
          <a:p>
            <a:r>
              <a:rPr lang="tr-TR" dirty="0" err="1" smtClean="0"/>
              <a:t>Investigations</a:t>
            </a:r>
            <a:r>
              <a:rPr lang="tr-TR" dirty="0" smtClean="0"/>
              <a:t> of </a:t>
            </a:r>
            <a:r>
              <a:rPr lang="tr-TR" dirty="0" err="1" smtClean="0"/>
              <a:t>Nanoarray</a:t>
            </a:r>
            <a:r>
              <a:rPr lang="tr-TR" dirty="0" smtClean="0"/>
              <a:t> </a:t>
            </a:r>
            <a:r>
              <a:rPr lang="tr-TR" dirty="0" err="1" smtClean="0"/>
              <a:t>Types</a:t>
            </a:r>
            <a:endParaRPr lang="tr-TR" dirty="0" smtClean="0"/>
          </a:p>
          <a:p>
            <a:pPr lvl="1"/>
            <a:r>
              <a:rPr lang="tr-TR" dirty="0" err="1" smtClean="0"/>
              <a:t>Two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Four</a:t>
            </a:r>
            <a:r>
              <a:rPr lang="tr-TR" dirty="0" smtClean="0"/>
              <a:t> Terminal Switch </a:t>
            </a:r>
            <a:r>
              <a:rPr lang="tr-TR" dirty="0" err="1" smtClean="0"/>
              <a:t>Based</a:t>
            </a:r>
            <a:endParaRPr lang="en-US" dirty="0"/>
          </a:p>
          <a:p>
            <a:r>
              <a:rPr lang="tr-TR" dirty="0" smtClean="0"/>
              <a:t>Size </a:t>
            </a:r>
            <a:r>
              <a:rPr lang="tr-TR" dirty="0" err="1" smtClean="0"/>
              <a:t>Formulation</a:t>
            </a:r>
            <a:r>
              <a:rPr lang="tr-TR" dirty="0" smtClean="0"/>
              <a:t> </a:t>
            </a:r>
            <a:r>
              <a:rPr lang="tr-TR" dirty="0" err="1" smtClean="0"/>
              <a:t>for</a:t>
            </a:r>
            <a:r>
              <a:rPr lang="tr-TR" dirty="0" smtClean="0"/>
              <a:t> </a:t>
            </a:r>
            <a:r>
              <a:rPr lang="tr-TR" dirty="0" err="1" smtClean="0"/>
              <a:t>Function</a:t>
            </a:r>
            <a:r>
              <a:rPr lang="tr-TR" dirty="0" smtClean="0"/>
              <a:t> </a:t>
            </a:r>
            <a:r>
              <a:rPr lang="tr-TR" dirty="0" err="1" smtClean="0"/>
              <a:t>Realization</a:t>
            </a:r>
            <a:endParaRPr lang="tr-TR" dirty="0"/>
          </a:p>
          <a:p>
            <a:pPr lvl="1"/>
            <a:r>
              <a:rPr lang="tr-TR" dirty="0" err="1" smtClean="0"/>
              <a:t>Diode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CMOS </a:t>
            </a:r>
            <a:r>
              <a:rPr lang="tr-TR" dirty="0" err="1" smtClean="0"/>
              <a:t>are</a:t>
            </a:r>
            <a:r>
              <a:rPr lang="tr-TR" dirty="0" smtClean="0"/>
              <a:t> optimum, </a:t>
            </a:r>
            <a:r>
              <a:rPr lang="tr-TR" dirty="0" err="1" smtClean="0"/>
              <a:t>Four</a:t>
            </a:r>
            <a:r>
              <a:rPr lang="tr-TR" dirty="0" smtClean="0"/>
              <a:t>-Terminal is not</a:t>
            </a:r>
            <a:endParaRPr lang="tr-TR" dirty="0"/>
          </a:p>
          <a:p>
            <a:r>
              <a:rPr lang="tr-TR" dirty="0" err="1" smtClean="0"/>
              <a:t>Optimization</a:t>
            </a:r>
            <a:r>
              <a:rPr lang="tr-TR" dirty="0" smtClean="0"/>
              <a:t> </a:t>
            </a:r>
            <a:r>
              <a:rPr lang="tr-TR" dirty="0" err="1" smtClean="0"/>
              <a:t>for</a:t>
            </a:r>
            <a:r>
              <a:rPr lang="tr-TR" dirty="0" smtClean="0"/>
              <a:t> </a:t>
            </a:r>
            <a:r>
              <a:rPr lang="tr-TR" dirty="0" err="1" smtClean="0"/>
              <a:t>Four</a:t>
            </a:r>
            <a:r>
              <a:rPr lang="tr-TR" dirty="0" smtClean="0"/>
              <a:t>-Terminal</a:t>
            </a:r>
          </a:p>
          <a:p>
            <a:r>
              <a:rPr lang="tr-TR" dirty="0" err="1" smtClean="0"/>
              <a:t>Comparison</a:t>
            </a:r>
            <a:r>
              <a:rPr lang="tr-TR" dirty="0" smtClean="0"/>
              <a:t> of  </a:t>
            </a:r>
            <a:r>
              <a:rPr lang="tr-TR" dirty="0" err="1" smtClean="0"/>
              <a:t>Array</a:t>
            </a:r>
            <a:r>
              <a:rPr lang="tr-TR" dirty="0" smtClean="0"/>
              <a:t> </a:t>
            </a:r>
            <a:r>
              <a:rPr lang="tr-TR" dirty="0" err="1" smtClean="0"/>
              <a:t>Sizes</a:t>
            </a:r>
            <a:r>
              <a:rPr lang="tr-TR" dirty="0" smtClean="0"/>
              <a:t> of </a:t>
            </a:r>
            <a:r>
              <a:rPr lang="tr-TR" dirty="0" err="1" smtClean="0"/>
              <a:t>Nanoarray</a:t>
            </a:r>
            <a:r>
              <a:rPr lang="tr-TR" dirty="0" smtClean="0"/>
              <a:t> </a:t>
            </a:r>
            <a:r>
              <a:rPr lang="tr-TR" dirty="0" err="1" smtClean="0"/>
              <a:t>Types</a:t>
            </a:r>
            <a:r>
              <a:rPr lang="tr-TR" dirty="0" smtClean="0"/>
              <a:t> </a:t>
            </a:r>
          </a:p>
          <a:p>
            <a:pPr lvl="1"/>
            <a:r>
              <a:rPr lang="tr-TR" dirty="0" smtClean="0"/>
              <a:t>Using </a:t>
            </a:r>
            <a:r>
              <a:rPr lang="tr-TR" dirty="0" err="1" smtClean="0"/>
              <a:t>some</a:t>
            </a:r>
            <a:r>
              <a:rPr lang="tr-TR" dirty="0" smtClean="0"/>
              <a:t> </a:t>
            </a:r>
            <a:r>
              <a:rPr lang="tr-TR" dirty="0" err="1" smtClean="0"/>
              <a:t>Benchmark</a:t>
            </a:r>
            <a:r>
              <a:rPr lang="tr-TR" dirty="0" smtClean="0"/>
              <a:t> </a:t>
            </a:r>
            <a:r>
              <a:rPr lang="tr-TR" dirty="0" err="1" smtClean="0"/>
              <a:t>Functions</a:t>
            </a:r>
            <a:endParaRPr lang="tr-TR" dirty="0"/>
          </a:p>
          <a:p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2033744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2905245" y="4027990"/>
            <a:ext cx="3071746" cy="694778"/>
          </a:xfrm>
        </p:spPr>
        <p:txBody>
          <a:bodyPr>
            <a:noAutofit/>
          </a:bodyPr>
          <a:lstStyle/>
          <a:p>
            <a:r>
              <a:rPr lang="en-US" sz="3733" dirty="0" smtClean="0"/>
              <a:t>Thank You All</a:t>
            </a:r>
            <a:endParaRPr lang="en-US" sz="3467" dirty="0"/>
          </a:p>
        </p:txBody>
      </p:sp>
      <p:pic>
        <p:nvPicPr>
          <p:cNvPr id="1026" name="Picture 2" descr="D:\Desktop\tübitak 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5625" y1="29592" x2="51667" y2="46735"/>
                        <a14:foregroundMark x1="23333" y1="18163" x2="76042" y2="41429"/>
                        <a14:foregroundMark x1="37500" y1="30816" x2="37500" y2="30816"/>
                        <a14:foregroundMark x1="34167" y1="31224" x2="42500" y2="32041"/>
                        <a14:foregroundMark x1="58958" y1="25714" x2="67708" y2="34286"/>
                        <a14:foregroundMark x1="72500" y1="17143" x2="76250" y2="24694"/>
                        <a14:foregroundMark x1="66250" y1="17143" x2="72083" y2="26735"/>
                        <a14:foregroundMark x1="61875" y1="7143" x2="71667" y2="14490"/>
                        <a14:foregroundMark x1="19167" y1="32857" x2="33958" y2="45918"/>
                        <a14:foregroundMark x1="19792" y1="40612" x2="36250" y2="50612"/>
                        <a14:foregroundMark x1="36458" y1="51633" x2="37708" y2="60612"/>
                        <a14:foregroundMark x1="38750" y1="61633" x2="50625" y2="58776"/>
                        <a14:foregroundMark x1="72708" y1="40408" x2="67708" y2="56735"/>
                        <a14:foregroundMark x1="69167" y1="11020" x2="56458" y2="35306"/>
                        <a14:foregroundMark x1="23125" y1="20000" x2="57083" y2="7959"/>
                        <a14:foregroundMark x1="28750" y1="10204" x2="52708" y2="1429"/>
                        <a14:foregroundMark x1="52708" y1="1429" x2="75625" y2="15510"/>
                        <a14:foregroundMark x1="75625" y1="15918" x2="77708" y2="42653"/>
                        <a14:foregroundMark x1="78542" y1="42245" x2="79167" y2="26327"/>
                        <a14:foregroundMark x1="78958" y1="26122" x2="70208" y2="34082"/>
                        <a14:foregroundMark x1="70208" y1="34286" x2="65417" y2="53061"/>
                        <a14:foregroundMark x1="64792" y1="53878" x2="54375" y2="68571"/>
                        <a14:foregroundMark x1="54375" y1="70000" x2="64583" y2="38367"/>
                        <a14:foregroundMark x1="64167" y1="38571" x2="74792" y2="50408"/>
                        <a14:foregroundMark x1="75000" y1="50408" x2="53750" y2="44082"/>
                        <a14:foregroundMark x1="54167" y1="44490" x2="49792" y2="71224"/>
                        <a14:foregroundMark x1="49792" y1="71224" x2="41458" y2="39388"/>
                        <a14:foregroundMark x1="41458" y1="40816" x2="23125" y2="45918"/>
                        <a14:foregroundMark x1="24792" y1="53469" x2="43542" y2="41837"/>
                        <a14:foregroundMark x1="21667" y1="24082" x2="39792" y2="29796"/>
                        <a14:foregroundMark x1="39375" y1="9388" x2="50625" y2="16122"/>
                        <a14:foregroundMark x1="60417" y1="9184" x2="56250" y2="208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5843" y="2902463"/>
            <a:ext cx="1167785" cy="1192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9" descr="http://www.iieom.org/ITU_logo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29685" y="841223"/>
            <a:ext cx="960105" cy="1243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Metin kutusu 3"/>
          <p:cNvSpPr txBox="1"/>
          <p:nvPr/>
        </p:nvSpPr>
        <p:spPr>
          <a:xfrm>
            <a:off x="10016294" y="2902647"/>
            <a:ext cx="17766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</a:rPr>
              <a:t>The Scientific and  Technological Council of Turkey,</a:t>
            </a:r>
          </a:p>
          <a:p>
            <a:r>
              <a:rPr lang="en-US" sz="1600" dirty="0" smtClean="0">
                <a:solidFill>
                  <a:prstClr val="black"/>
                </a:solidFill>
              </a:rPr>
              <a:t>Career Program</a:t>
            </a:r>
          </a:p>
          <a:p>
            <a:r>
              <a:rPr lang="en-US" sz="1600" dirty="0" smtClean="0">
                <a:solidFill>
                  <a:prstClr val="black"/>
                </a:solidFill>
              </a:rPr>
              <a:t>#113E760.</a:t>
            </a:r>
            <a:endParaRPr lang="en-US" sz="1600" dirty="0">
              <a:solidFill>
                <a:prstClr val="black"/>
              </a:solidFill>
            </a:endParaRPr>
          </a:p>
        </p:txBody>
      </p:sp>
      <p:pic>
        <p:nvPicPr>
          <p:cNvPr id="1027" name="Picture 3" descr="D:\Desktop\ecc log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87" b="98098" l="2139" r="9919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2078" y="4981639"/>
            <a:ext cx="1211551" cy="1192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Metin kutusu 5"/>
          <p:cNvSpPr txBox="1"/>
          <p:nvPr/>
        </p:nvSpPr>
        <p:spPr>
          <a:xfrm>
            <a:off x="10133407" y="5023700"/>
            <a:ext cx="14767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</a:rPr>
              <a:t>Emerging</a:t>
            </a:r>
          </a:p>
          <a:p>
            <a:r>
              <a:rPr lang="en-US" sz="1600" dirty="0">
                <a:solidFill>
                  <a:prstClr val="black"/>
                </a:solidFill>
              </a:rPr>
              <a:t>Circuits and Computation Group</a:t>
            </a:r>
          </a:p>
        </p:txBody>
      </p:sp>
      <p:sp>
        <p:nvSpPr>
          <p:cNvPr id="9" name="Metin kutusu 3"/>
          <p:cNvSpPr txBox="1"/>
          <p:nvPr/>
        </p:nvSpPr>
        <p:spPr>
          <a:xfrm>
            <a:off x="10133406" y="1032149"/>
            <a:ext cx="11243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</a:rPr>
              <a:t>Istanbul</a:t>
            </a:r>
          </a:p>
          <a:p>
            <a:r>
              <a:rPr lang="en-US" sz="1600" dirty="0" smtClean="0">
                <a:solidFill>
                  <a:prstClr val="black"/>
                </a:solidFill>
              </a:rPr>
              <a:t>Technical</a:t>
            </a:r>
          </a:p>
          <a:p>
            <a:r>
              <a:rPr lang="en-US" sz="1600" dirty="0" smtClean="0">
                <a:solidFill>
                  <a:prstClr val="black"/>
                </a:solidFill>
              </a:rPr>
              <a:t>University</a:t>
            </a:r>
            <a:endParaRPr lang="en-US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888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199456" y="356659"/>
            <a:ext cx="9753600" cy="960107"/>
          </a:xfrm>
        </p:spPr>
        <p:txBody>
          <a:bodyPr>
            <a:normAutofit/>
          </a:bodyPr>
          <a:lstStyle/>
          <a:p>
            <a:r>
              <a:rPr lang="tr-TR" sz="4800" dirty="0" err="1" smtClean="0"/>
              <a:t>Outline</a:t>
            </a:r>
            <a:endParaRPr lang="en-US" sz="48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959978" y="1316766"/>
            <a:ext cx="7959525" cy="5127407"/>
          </a:xfrm>
        </p:spPr>
        <p:txBody>
          <a:bodyPr>
            <a:normAutofit lnSpcReduction="10000"/>
          </a:bodyPr>
          <a:lstStyle/>
          <a:p>
            <a:r>
              <a:rPr lang="tr-TR" dirty="0" err="1" smtClean="0"/>
              <a:t>Introduction</a:t>
            </a:r>
            <a:endParaRPr lang="tr-TR" dirty="0" smtClean="0"/>
          </a:p>
          <a:p>
            <a:pPr lvl="1"/>
            <a:r>
              <a:rPr lang="tr-TR" sz="2200" dirty="0" err="1" smtClean="0"/>
              <a:t>Shannon</a:t>
            </a:r>
            <a:r>
              <a:rPr lang="tr-TR" sz="2200" dirty="0" smtClean="0"/>
              <a:t>, CMOS, </a:t>
            </a:r>
            <a:r>
              <a:rPr lang="tr-TR" sz="2200" dirty="0" err="1" smtClean="0"/>
              <a:t>Moore’s</a:t>
            </a:r>
            <a:r>
              <a:rPr lang="tr-TR" sz="2200" dirty="0" smtClean="0"/>
              <a:t> </a:t>
            </a:r>
            <a:r>
              <a:rPr lang="tr-TR" sz="2200" dirty="0" err="1" smtClean="0"/>
              <a:t>Law</a:t>
            </a:r>
            <a:r>
              <a:rPr lang="tr-TR" sz="2200" dirty="0" smtClean="0"/>
              <a:t>, </a:t>
            </a:r>
            <a:r>
              <a:rPr lang="tr-TR" sz="2200" dirty="0" err="1" smtClean="0"/>
              <a:t>Nano</a:t>
            </a:r>
            <a:r>
              <a:rPr lang="tr-TR" sz="2200" dirty="0" smtClean="0"/>
              <a:t> </a:t>
            </a:r>
            <a:r>
              <a:rPr lang="tr-TR" sz="2200" dirty="0" err="1" smtClean="0"/>
              <a:t>Scale</a:t>
            </a:r>
            <a:r>
              <a:rPr lang="tr-TR" sz="2200" dirty="0" smtClean="0"/>
              <a:t> Electronic</a:t>
            </a:r>
          </a:p>
          <a:p>
            <a:pPr lvl="1"/>
            <a:r>
              <a:rPr lang="en-US" sz="2200" dirty="0" smtClean="0"/>
              <a:t>Self-Assembly</a:t>
            </a:r>
            <a:r>
              <a:rPr lang="tr-TR" sz="2200" dirty="0" smtClean="0"/>
              <a:t> </a:t>
            </a:r>
            <a:r>
              <a:rPr lang="tr-TR" sz="2200" dirty="0" err="1" smtClean="0"/>
              <a:t>Fabrication</a:t>
            </a:r>
            <a:endParaRPr lang="tr-TR" sz="2200" dirty="0"/>
          </a:p>
          <a:p>
            <a:pPr lvl="1"/>
            <a:r>
              <a:rPr lang="tr-TR" sz="2200" dirty="0" err="1" smtClean="0"/>
              <a:t>Switching</a:t>
            </a:r>
            <a:r>
              <a:rPr lang="tr-TR" sz="2200" dirty="0" smtClean="0"/>
              <a:t> </a:t>
            </a:r>
            <a:r>
              <a:rPr lang="en-US" sz="2200" dirty="0" smtClean="0"/>
              <a:t>Nan</a:t>
            </a:r>
            <a:r>
              <a:rPr lang="tr-TR" sz="2200" dirty="0" err="1" smtClean="0"/>
              <a:t>oarrays</a:t>
            </a:r>
            <a:endParaRPr lang="en-US" sz="2200" dirty="0" smtClean="0"/>
          </a:p>
          <a:p>
            <a:r>
              <a:rPr lang="tr-TR" dirty="0" err="1" smtClean="0"/>
              <a:t>Implementation</a:t>
            </a:r>
            <a:r>
              <a:rPr lang="tr-TR" dirty="0" smtClean="0"/>
              <a:t> </a:t>
            </a:r>
            <a:r>
              <a:rPr lang="tr-TR" dirty="0" err="1" smtClean="0"/>
              <a:t>Methodologies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Size </a:t>
            </a:r>
            <a:r>
              <a:rPr lang="tr-TR" dirty="0" err="1" smtClean="0"/>
              <a:t>Formulation</a:t>
            </a:r>
            <a:r>
              <a:rPr lang="tr-TR" dirty="0" err="1"/>
              <a:t>s</a:t>
            </a:r>
            <a:endParaRPr lang="tr-TR" dirty="0" smtClean="0"/>
          </a:p>
          <a:p>
            <a:pPr lvl="1"/>
            <a:r>
              <a:rPr lang="tr-TR" sz="2267" dirty="0" err="1" smtClean="0"/>
              <a:t>Two</a:t>
            </a:r>
            <a:r>
              <a:rPr lang="tr-TR" sz="2267" dirty="0" smtClean="0"/>
              <a:t>-terminal Switch </a:t>
            </a:r>
            <a:r>
              <a:rPr lang="tr-TR" sz="2267" dirty="0" err="1" smtClean="0"/>
              <a:t>Based</a:t>
            </a:r>
            <a:r>
              <a:rPr lang="tr-TR" sz="2267" dirty="0" smtClean="0"/>
              <a:t>: </a:t>
            </a:r>
            <a:r>
              <a:rPr lang="tr-TR" sz="2267" dirty="0" err="1" smtClean="0"/>
              <a:t>Diode</a:t>
            </a:r>
            <a:r>
              <a:rPr lang="tr-TR" sz="2267" dirty="0" smtClean="0"/>
              <a:t> </a:t>
            </a:r>
            <a:r>
              <a:rPr lang="tr-TR" sz="2267" dirty="0" err="1" smtClean="0"/>
              <a:t>and</a:t>
            </a:r>
            <a:r>
              <a:rPr lang="tr-TR" sz="2267" dirty="0" smtClean="0"/>
              <a:t> CMOS</a:t>
            </a:r>
          </a:p>
          <a:p>
            <a:pPr lvl="1"/>
            <a:r>
              <a:rPr lang="tr-TR" sz="2267" dirty="0" err="1" smtClean="0"/>
              <a:t>Four</a:t>
            </a:r>
            <a:r>
              <a:rPr lang="tr-TR" sz="2267" dirty="0" smtClean="0"/>
              <a:t>-terminal Switch </a:t>
            </a:r>
            <a:r>
              <a:rPr lang="tr-TR" sz="2267" dirty="0" err="1" smtClean="0"/>
              <a:t>Based</a:t>
            </a:r>
            <a:endParaRPr lang="en-US" sz="2267" dirty="0"/>
          </a:p>
          <a:p>
            <a:r>
              <a:rPr lang="tr-TR" dirty="0" err="1" smtClean="0"/>
              <a:t>Optimization</a:t>
            </a:r>
            <a:endParaRPr lang="tr-TR" dirty="0" smtClean="0"/>
          </a:p>
          <a:p>
            <a:r>
              <a:rPr lang="tr-TR" dirty="0" err="1" smtClean="0"/>
              <a:t>Experimental</a:t>
            </a:r>
            <a:r>
              <a:rPr lang="tr-TR" dirty="0" smtClean="0"/>
              <a:t> </a:t>
            </a:r>
            <a:r>
              <a:rPr lang="tr-TR" dirty="0" err="1" smtClean="0"/>
              <a:t>Results</a:t>
            </a:r>
            <a:endParaRPr lang="tr-TR" dirty="0" smtClean="0"/>
          </a:p>
          <a:p>
            <a:r>
              <a:rPr lang="tr-TR" dirty="0" err="1" smtClean="0"/>
              <a:t>Future</a:t>
            </a:r>
            <a:r>
              <a:rPr lang="tr-TR" dirty="0" smtClean="0"/>
              <a:t> </a:t>
            </a:r>
            <a:r>
              <a:rPr lang="tr-TR" dirty="0" err="1" smtClean="0"/>
              <a:t>Work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Discussion</a:t>
            </a:r>
            <a:endParaRPr lang="tr-TR" dirty="0" smtClean="0"/>
          </a:p>
          <a:p>
            <a:r>
              <a:rPr lang="tr-TR" dirty="0" err="1" smtClean="0"/>
              <a:t>Conclusion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58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199456" y="356659"/>
            <a:ext cx="9753600" cy="960107"/>
          </a:xfrm>
        </p:spPr>
        <p:txBody>
          <a:bodyPr>
            <a:normAutofit/>
          </a:bodyPr>
          <a:lstStyle/>
          <a:p>
            <a:r>
              <a:rPr lang="tr-TR" sz="4800" dirty="0" err="1" smtClean="0"/>
              <a:t>Introduction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477248" y="1275099"/>
            <a:ext cx="7469088" cy="1047682"/>
          </a:xfrm>
        </p:spPr>
        <p:txBody>
          <a:bodyPr>
            <a:normAutofit/>
          </a:bodyPr>
          <a:lstStyle/>
          <a:p>
            <a:r>
              <a:rPr lang="tr-TR" dirty="0" smtClean="0"/>
              <a:t>1938: </a:t>
            </a:r>
            <a:r>
              <a:rPr lang="en-US" dirty="0" smtClean="0"/>
              <a:t>Claude Shannon</a:t>
            </a:r>
            <a:r>
              <a:rPr lang="tr-TR" dirty="0" smtClean="0"/>
              <a:t>’s </a:t>
            </a:r>
            <a:r>
              <a:rPr lang="tr-TR" dirty="0" err="1" smtClean="0"/>
              <a:t>thesis</a:t>
            </a:r>
            <a:r>
              <a:rPr lang="en-US" dirty="0" smtClean="0"/>
              <a:t> “A </a:t>
            </a:r>
            <a:r>
              <a:rPr lang="en-US" dirty="0"/>
              <a:t>symbolic analysis of relay and switching circuits</a:t>
            </a:r>
            <a:r>
              <a:rPr lang="en-US" dirty="0" smtClean="0"/>
              <a:t>”</a:t>
            </a:r>
            <a:endParaRPr lang="tr-TR" dirty="0" smtClean="0"/>
          </a:p>
        </p:txBody>
      </p:sp>
      <p:pic>
        <p:nvPicPr>
          <p:cNvPr id="1026" name="Picture 2" descr="D:\Desktop\Claude Shann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9439" y="1144312"/>
            <a:ext cx="1728192" cy="2440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1949" y="2634772"/>
            <a:ext cx="3485217" cy="3598486"/>
          </a:xfrm>
          <a:prstGeom prst="rect">
            <a:avLst/>
          </a:prstGeom>
        </p:spPr>
      </p:pic>
      <p:pic>
        <p:nvPicPr>
          <p:cNvPr id="9" name="Resim 4" descr="D:\Desktop\iki uçlu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00" t="2838" r="2034" b="18679"/>
          <a:stretch/>
        </p:blipFill>
        <p:spPr bwMode="auto">
          <a:xfrm>
            <a:off x="7002684" y="4092724"/>
            <a:ext cx="3113590" cy="152785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1" name="Straight Arrow Connector 10"/>
          <p:cNvCxnSpPr/>
          <p:nvPr/>
        </p:nvCxnSpPr>
        <p:spPr>
          <a:xfrm>
            <a:off x="5497975" y="4856653"/>
            <a:ext cx="1365812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7576423" y="6233258"/>
            <a:ext cx="37660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err="1" smtClean="0"/>
              <a:t>Carole</a:t>
            </a:r>
            <a:r>
              <a:rPr lang="tr-TR" dirty="0" smtClean="0"/>
              <a:t> Cable, </a:t>
            </a:r>
            <a:r>
              <a:rPr lang="en-US" dirty="0" smtClean="0"/>
              <a:t>www.cartoonstock.com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155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199456" y="356659"/>
            <a:ext cx="9753600" cy="960107"/>
          </a:xfrm>
        </p:spPr>
        <p:txBody>
          <a:bodyPr>
            <a:normAutofit/>
          </a:bodyPr>
          <a:lstStyle/>
          <a:p>
            <a:r>
              <a:rPr lang="en-US" sz="4800" dirty="0"/>
              <a:t>Introduction</a:t>
            </a:r>
            <a:endParaRPr lang="tr-TR" sz="48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531716" y="1154720"/>
            <a:ext cx="7288192" cy="3299943"/>
          </a:xfrm>
        </p:spPr>
        <p:txBody>
          <a:bodyPr>
            <a:normAutofit/>
          </a:bodyPr>
          <a:lstStyle/>
          <a:p>
            <a:r>
              <a:rPr lang="tr-TR" dirty="0" smtClean="0"/>
              <a:t>1963: CMOS</a:t>
            </a:r>
          </a:p>
          <a:p>
            <a:r>
              <a:rPr lang="tr-TR" dirty="0" smtClean="0"/>
              <a:t>1965: </a:t>
            </a:r>
            <a:r>
              <a:rPr lang="en-US" dirty="0" smtClean="0"/>
              <a:t>Moore’s Law</a:t>
            </a:r>
            <a:endParaRPr lang="tr-TR" dirty="0"/>
          </a:p>
          <a:p>
            <a:pPr lvl="1"/>
            <a:r>
              <a:rPr lang="tr-TR" dirty="0"/>
              <a:t>I</a:t>
            </a:r>
            <a:r>
              <a:rPr lang="en-US" dirty="0"/>
              <a:t>n every twelve months</a:t>
            </a:r>
            <a:r>
              <a:rPr lang="tr-TR" dirty="0"/>
              <a:t>,</a:t>
            </a:r>
            <a:r>
              <a:rPr lang="en-US" dirty="0"/>
              <a:t> </a:t>
            </a:r>
            <a:r>
              <a:rPr lang="tr-TR" dirty="0" err="1"/>
              <a:t>number</a:t>
            </a:r>
            <a:r>
              <a:rPr lang="tr-TR" dirty="0"/>
              <a:t> of </a:t>
            </a:r>
            <a:r>
              <a:rPr lang="tr-TR" dirty="0" err="1" smtClean="0"/>
              <a:t>elements</a:t>
            </a:r>
            <a:r>
              <a:rPr lang="tr-TR" dirty="0" smtClean="0"/>
              <a:t> </a:t>
            </a:r>
            <a:r>
              <a:rPr lang="en-US" dirty="0" smtClean="0"/>
              <a:t>in </a:t>
            </a:r>
            <a:r>
              <a:rPr lang="en-US" dirty="0"/>
              <a:t>an IC (Integrated circuit) would be duplicated</a:t>
            </a:r>
            <a:r>
              <a:rPr lang="tr-TR" dirty="0"/>
              <a:t>.</a:t>
            </a:r>
          </a:p>
          <a:p>
            <a:r>
              <a:rPr lang="tr-TR" dirty="0" err="1"/>
              <a:t>Even</a:t>
            </a:r>
            <a:r>
              <a:rPr lang="tr-TR" dirty="0"/>
              <a:t> </a:t>
            </a:r>
            <a:r>
              <a:rPr lang="en-US" dirty="0"/>
              <a:t>Gordon Moore himself claimed </a:t>
            </a:r>
            <a:r>
              <a:rPr lang="tr-TR" dirty="0"/>
              <a:t>in  2005 </a:t>
            </a:r>
            <a:r>
              <a:rPr lang="en-US" dirty="0"/>
              <a:t>that the validity of Moore’s Law will be </a:t>
            </a:r>
            <a:r>
              <a:rPr lang="tr-TR" dirty="0" err="1" smtClean="0"/>
              <a:t>lost</a:t>
            </a:r>
            <a:r>
              <a:rPr lang="tr-TR" dirty="0" smtClean="0"/>
              <a:t>.</a:t>
            </a:r>
            <a:endParaRPr lang="tr-TR" dirty="0"/>
          </a:p>
          <a:p>
            <a:pPr lvl="1"/>
            <a:r>
              <a:rPr lang="en-US" dirty="0"/>
              <a:t>transistor’s physical working limits </a:t>
            </a:r>
          </a:p>
        </p:txBody>
      </p:sp>
      <p:pic>
        <p:nvPicPr>
          <p:cNvPr id="4" name="Picture 2" descr="D:\Desktop\Moo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2649" y="1154720"/>
            <a:ext cx="1862667" cy="2048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6844" y="4594772"/>
            <a:ext cx="4578823" cy="1531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231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3268" y="1593983"/>
            <a:ext cx="3571571" cy="3402502"/>
          </a:xfrm>
          <a:prstGeom prst="rect">
            <a:avLst/>
          </a:prstGeom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199456" y="356659"/>
            <a:ext cx="9753600" cy="960107"/>
          </a:xfrm>
        </p:spPr>
        <p:txBody>
          <a:bodyPr>
            <a:normAutofit/>
          </a:bodyPr>
          <a:lstStyle/>
          <a:p>
            <a:r>
              <a:rPr lang="tr-TR" sz="4800" dirty="0" err="1" smtClean="0"/>
              <a:t>Introduction</a:t>
            </a:r>
            <a:endParaRPr lang="tr-TR" sz="4800" dirty="0"/>
          </a:p>
        </p:txBody>
      </p:sp>
      <p:pic>
        <p:nvPicPr>
          <p:cNvPr id="6" name="Picture 2" descr="Xenon-IB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0778" y="3972859"/>
            <a:ext cx="3931436" cy="1727200"/>
          </a:xfrm>
          <a:prstGeom prst="rect">
            <a:avLst/>
          </a:prstGeom>
          <a:noFill/>
        </p:spPr>
      </p:pic>
      <p:pic>
        <p:nvPicPr>
          <p:cNvPr id="7" name="Picture 9" descr="http://t1.gstatic.com/images?q=tbn:ANd9GcRHmO4Ta-UnDywpSgc6Qz6yMAJeT_XJ3_4dfXQQzSdLTKFDZ5alk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05056" y="3684801"/>
            <a:ext cx="3048000" cy="2303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İçerik Yer Tutucusu 2"/>
          <p:cNvSpPr txBox="1">
            <a:spLocks/>
          </p:cNvSpPr>
          <p:nvPr/>
        </p:nvSpPr>
        <p:spPr>
          <a:xfrm>
            <a:off x="7511272" y="1461661"/>
            <a:ext cx="3835564" cy="18163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44" indent="-285744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32" indent="-285744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21" indent="-285744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12" indent="-171446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01" indent="-171446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smtClean="0"/>
              <a:t>Self-</a:t>
            </a:r>
            <a:r>
              <a:rPr lang="tr-TR" dirty="0" err="1" smtClean="0"/>
              <a:t>Assambly</a:t>
            </a:r>
            <a:r>
              <a:rPr lang="tr-TR" dirty="0" smtClean="0"/>
              <a:t> </a:t>
            </a:r>
            <a:r>
              <a:rPr lang="tr-TR" dirty="0" err="1" smtClean="0"/>
              <a:t>fabrication</a:t>
            </a:r>
            <a:endParaRPr lang="tr-TR" dirty="0" smtClean="0"/>
          </a:p>
          <a:p>
            <a:pPr lvl="1"/>
            <a:r>
              <a:rPr lang="tr-TR" dirty="0" err="1" smtClean="0"/>
              <a:t>Cheap</a:t>
            </a:r>
            <a:endParaRPr lang="tr-TR" dirty="0" smtClean="0"/>
          </a:p>
          <a:p>
            <a:pPr lvl="1"/>
            <a:r>
              <a:rPr lang="tr-TR" dirty="0" err="1" smtClean="0"/>
              <a:t>Ordered</a:t>
            </a:r>
            <a:r>
              <a:rPr lang="tr-TR" dirty="0" smtClean="0"/>
              <a:t>/</a:t>
            </a:r>
            <a:r>
              <a:rPr lang="tr-TR" dirty="0" err="1" smtClean="0"/>
              <a:t>Regular</a:t>
            </a:r>
            <a:r>
              <a:rPr lang="tr-TR" dirty="0" smtClean="0"/>
              <a:t> </a:t>
            </a:r>
            <a:r>
              <a:rPr lang="tr-TR" dirty="0" err="1" smtClean="0"/>
              <a:t>shaped</a:t>
            </a:r>
            <a:endParaRPr lang="tr-TR" dirty="0" smtClean="0"/>
          </a:p>
          <a:p>
            <a:pPr lvl="1"/>
            <a:r>
              <a:rPr lang="tr-TR" dirty="0" err="1" smtClean="0"/>
              <a:t>Ex</a:t>
            </a:r>
            <a:r>
              <a:rPr lang="tr-TR" dirty="0" smtClean="0"/>
              <a:t>: </a:t>
            </a:r>
            <a:r>
              <a:rPr lang="tr-TR" dirty="0" err="1" smtClean="0"/>
              <a:t>Nanoarrays</a:t>
            </a:r>
            <a:endParaRPr lang="tr-TR" dirty="0" smtClean="0"/>
          </a:p>
        </p:txBody>
      </p:sp>
      <p:sp>
        <p:nvSpPr>
          <p:cNvPr id="12" name="İçerik Yer Tutucusu 2"/>
          <p:cNvSpPr txBox="1">
            <a:spLocks/>
          </p:cNvSpPr>
          <p:nvPr/>
        </p:nvSpPr>
        <p:spPr>
          <a:xfrm>
            <a:off x="1552937" y="1457665"/>
            <a:ext cx="5000679" cy="21330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marL="285744" indent="-285744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32" indent="-285744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21" indent="-285744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12" indent="-171446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01" indent="-171446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err="1" smtClean="0"/>
              <a:t>Nano</a:t>
            </a:r>
            <a:r>
              <a:rPr lang="tr-TR" dirty="0" smtClean="0"/>
              <a:t> </a:t>
            </a:r>
            <a:r>
              <a:rPr lang="tr-TR" dirty="0" err="1" smtClean="0"/>
              <a:t>Scaled</a:t>
            </a:r>
            <a:r>
              <a:rPr lang="tr-TR" dirty="0" smtClean="0"/>
              <a:t> Technologies</a:t>
            </a:r>
          </a:p>
          <a:p>
            <a:pPr lvl="1"/>
            <a:r>
              <a:rPr lang="tr-TR" dirty="0" err="1" smtClean="0"/>
              <a:t>Single-electron</a:t>
            </a:r>
            <a:r>
              <a:rPr lang="tr-TR" dirty="0" smtClean="0"/>
              <a:t> </a:t>
            </a:r>
            <a:r>
              <a:rPr lang="tr-TR" dirty="0" err="1" smtClean="0"/>
              <a:t>transistors</a:t>
            </a:r>
            <a:r>
              <a:rPr lang="tr-TR" dirty="0" smtClean="0"/>
              <a:t>, </a:t>
            </a:r>
            <a:r>
              <a:rPr lang="tr-TR" dirty="0" err="1" smtClean="0"/>
              <a:t>quantum</a:t>
            </a:r>
            <a:r>
              <a:rPr lang="tr-TR" dirty="0" smtClean="0"/>
              <a:t> </a:t>
            </a:r>
            <a:r>
              <a:rPr lang="tr-TR" dirty="0" err="1" smtClean="0"/>
              <a:t>circuits</a:t>
            </a:r>
            <a:r>
              <a:rPr lang="tr-TR" dirty="0" smtClean="0"/>
              <a:t>, </a:t>
            </a:r>
            <a:r>
              <a:rPr lang="tr-TR" dirty="0" err="1" smtClean="0"/>
              <a:t>nanowires</a:t>
            </a:r>
            <a:r>
              <a:rPr lang="tr-TR" dirty="0" smtClean="0"/>
              <a:t>…</a:t>
            </a:r>
          </a:p>
          <a:p>
            <a:pPr lvl="1"/>
            <a:r>
              <a:rPr lang="tr-TR" dirty="0" err="1" smtClean="0"/>
              <a:t>Molecular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DNA </a:t>
            </a:r>
            <a:r>
              <a:rPr lang="tr-TR" dirty="0" err="1" smtClean="0"/>
              <a:t>computing</a:t>
            </a:r>
            <a:endParaRPr lang="en-US" dirty="0"/>
          </a:p>
          <a:p>
            <a:pPr lvl="1"/>
            <a:r>
              <a:rPr lang="en-US" dirty="0" smtClean="0"/>
              <a:t>Bottom-Up </a:t>
            </a:r>
            <a:r>
              <a:rPr lang="en-US" dirty="0" err="1" smtClean="0"/>
              <a:t>vs</a:t>
            </a:r>
            <a:r>
              <a:rPr lang="en-US" dirty="0" smtClean="0"/>
              <a:t> Top-Bottom Fabrications</a:t>
            </a:r>
            <a:endParaRPr lang="tr-TR" dirty="0" smtClean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033093" y="5031673"/>
            <a:ext cx="4791919" cy="946169"/>
          </a:xfrm>
        </p:spPr>
        <p:txBody>
          <a:bodyPr>
            <a:normAutofit/>
          </a:bodyPr>
          <a:lstStyle/>
          <a:p>
            <a:pPr fontAlgn="t"/>
            <a:r>
              <a:rPr lang="en-US" dirty="0"/>
              <a:t>A Boy And His Atom: The World's Smallest </a:t>
            </a:r>
            <a:r>
              <a:rPr lang="en-US" dirty="0" smtClean="0"/>
              <a:t>Movie</a:t>
            </a:r>
            <a:r>
              <a:rPr lang="tr-TR" dirty="0" smtClean="0"/>
              <a:t>, IBM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350257" y="6097708"/>
            <a:ext cx="87114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/>
              <a:t>“Solar  </a:t>
            </a:r>
            <a:r>
              <a:rPr lang="tr-TR" dirty="0" err="1"/>
              <a:t>cells</a:t>
            </a:r>
            <a:r>
              <a:rPr lang="tr-TR" dirty="0"/>
              <a:t>  </a:t>
            </a:r>
            <a:r>
              <a:rPr lang="tr-TR" dirty="0" err="1"/>
              <a:t>made</a:t>
            </a:r>
            <a:r>
              <a:rPr lang="tr-TR" dirty="0"/>
              <a:t>  </a:t>
            </a:r>
            <a:r>
              <a:rPr lang="tr-TR" dirty="0" err="1"/>
              <a:t>through</a:t>
            </a:r>
            <a:r>
              <a:rPr lang="tr-TR" dirty="0"/>
              <a:t>  </a:t>
            </a:r>
            <a:r>
              <a:rPr lang="tr-TR" dirty="0" err="1"/>
              <a:t>oil-and-water</a:t>
            </a:r>
            <a:r>
              <a:rPr lang="tr-TR" dirty="0"/>
              <a:t> </a:t>
            </a:r>
            <a:r>
              <a:rPr lang="tr-TR" dirty="0" smtClean="0"/>
              <a:t>'</a:t>
            </a:r>
            <a:r>
              <a:rPr lang="tr-TR" dirty="0"/>
              <a:t>self-</a:t>
            </a:r>
            <a:r>
              <a:rPr lang="tr-TR" dirty="0" err="1"/>
              <a:t>assembly</a:t>
            </a:r>
            <a:r>
              <a:rPr lang="tr-TR" dirty="0"/>
              <a:t>”</a:t>
            </a:r>
            <a:r>
              <a:rPr lang="tr-TR" dirty="0" smtClean="0"/>
              <a:t>,</a:t>
            </a:r>
            <a:r>
              <a:rPr lang="tr-TR" dirty="0"/>
              <a:t> </a:t>
            </a:r>
            <a:r>
              <a:rPr lang="tr-TR" dirty="0" smtClean="0">
                <a:hlinkClick r:id="rId5"/>
              </a:rPr>
              <a:t>http</a:t>
            </a:r>
            <a:r>
              <a:rPr lang="tr-TR" dirty="0">
                <a:hlinkClick r:id="rId5"/>
              </a:rPr>
              <a:t>://</a:t>
            </a:r>
            <a:r>
              <a:rPr lang="tr-TR" dirty="0" smtClean="0">
                <a:hlinkClick r:id="rId5"/>
              </a:rPr>
              <a:t>news.bbc.co.uk</a:t>
            </a:r>
            <a:r>
              <a:rPr lang="tr-TR" dirty="0" smtClean="0"/>
              <a:t>, 2010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533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/>
      <p:bldP spid="3" grpId="0" build="p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199456" y="356659"/>
            <a:ext cx="9753600" cy="960107"/>
          </a:xfrm>
        </p:spPr>
        <p:txBody>
          <a:bodyPr>
            <a:normAutofit/>
          </a:bodyPr>
          <a:lstStyle/>
          <a:p>
            <a:r>
              <a:rPr lang="tr-TR" sz="4800" dirty="0" err="1" smtClean="0"/>
              <a:t>Introduction</a:t>
            </a:r>
            <a:endParaRPr lang="tr-TR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0707" y="2270343"/>
            <a:ext cx="4701801" cy="318670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4665" y="1608482"/>
            <a:ext cx="3062172" cy="209276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3973" y="3863697"/>
            <a:ext cx="2223557" cy="233694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405900" y="1196397"/>
            <a:ext cx="28552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r-TR" sz="2400" dirty="0" err="1" smtClean="0">
                <a:solidFill>
                  <a:prstClr val="black"/>
                </a:solidFill>
              </a:rPr>
              <a:t>Switching</a:t>
            </a:r>
            <a:r>
              <a:rPr lang="tr-TR" sz="2400" dirty="0" smtClean="0">
                <a:solidFill>
                  <a:prstClr val="black"/>
                </a:solidFill>
              </a:rPr>
              <a:t> </a:t>
            </a:r>
            <a:r>
              <a:rPr lang="tr-TR" sz="2400" dirty="0" err="1" smtClean="0">
                <a:solidFill>
                  <a:prstClr val="black"/>
                </a:solidFill>
              </a:rPr>
              <a:t>Nanoarray</a:t>
            </a:r>
            <a:endParaRPr lang="tr-TR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125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199456" y="356659"/>
            <a:ext cx="9753600" cy="960107"/>
          </a:xfrm>
        </p:spPr>
        <p:txBody>
          <a:bodyPr>
            <a:normAutofit/>
          </a:bodyPr>
          <a:lstStyle/>
          <a:p>
            <a:r>
              <a:rPr lang="tr-TR" sz="4800" dirty="0" err="1"/>
              <a:t>Implementation</a:t>
            </a:r>
            <a:r>
              <a:rPr lang="tr-TR" sz="4800" dirty="0"/>
              <a:t> </a:t>
            </a:r>
            <a:r>
              <a:rPr lang="tr-TR" sz="4800" dirty="0" err="1"/>
              <a:t>Methodologies</a:t>
            </a:r>
            <a:endParaRPr lang="tr-TR" sz="4800" dirty="0"/>
          </a:p>
        </p:txBody>
      </p:sp>
      <p:sp>
        <p:nvSpPr>
          <p:cNvPr id="17" name="Rectangle 16"/>
          <p:cNvSpPr/>
          <p:nvPr/>
        </p:nvSpPr>
        <p:spPr>
          <a:xfrm>
            <a:off x="3981821" y="1137636"/>
            <a:ext cx="44299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r-TR" sz="2400" dirty="0" err="1" smtClean="0">
                <a:solidFill>
                  <a:prstClr val="black"/>
                </a:solidFill>
              </a:rPr>
              <a:t>Diode</a:t>
            </a:r>
            <a:r>
              <a:rPr lang="tr-TR" sz="2400" dirty="0" smtClean="0">
                <a:solidFill>
                  <a:prstClr val="black"/>
                </a:solidFill>
              </a:rPr>
              <a:t> </a:t>
            </a:r>
            <a:r>
              <a:rPr lang="tr-TR" sz="2400" dirty="0" err="1" smtClean="0">
                <a:solidFill>
                  <a:prstClr val="black"/>
                </a:solidFill>
              </a:rPr>
              <a:t>Based</a:t>
            </a:r>
            <a:r>
              <a:rPr lang="tr-TR" sz="2400" dirty="0" smtClean="0">
                <a:solidFill>
                  <a:prstClr val="black"/>
                </a:solidFill>
              </a:rPr>
              <a:t> </a:t>
            </a:r>
            <a:r>
              <a:rPr lang="tr-TR" sz="2400" dirty="0" err="1" smtClean="0">
                <a:solidFill>
                  <a:prstClr val="black"/>
                </a:solidFill>
              </a:rPr>
              <a:t>Switched</a:t>
            </a:r>
            <a:r>
              <a:rPr lang="tr-TR" sz="2400" dirty="0" smtClean="0">
                <a:solidFill>
                  <a:prstClr val="black"/>
                </a:solidFill>
              </a:rPr>
              <a:t> </a:t>
            </a:r>
            <a:r>
              <a:rPr lang="tr-TR" sz="2400" dirty="0" err="1" smtClean="0">
                <a:solidFill>
                  <a:prstClr val="black"/>
                </a:solidFill>
              </a:rPr>
              <a:t>Nanoarray</a:t>
            </a:r>
            <a:endParaRPr lang="tr-TR" sz="2400" dirty="0"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235" y="1752144"/>
            <a:ext cx="3735102" cy="276166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881981" y="4641987"/>
            <a:ext cx="26296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0" i="0" u="none" strike="noStrike" baseline="0" dirty="0" smtClean="0">
                <a:latin typeface="TimesNewRoman"/>
              </a:rPr>
              <a:t>XOR</a:t>
            </a:r>
            <a:r>
              <a:rPr lang="en-US" sz="2800" b="0" i="0" u="none" strike="noStrike" baseline="-25000" dirty="0" smtClean="0">
                <a:latin typeface="TimesNewRoman"/>
              </a:rPr>
              <a:t>2</a:t>
            </a:r>
            <a:r>
              <a:rPr lang="en-US" b="0" i="0" u="none" strike="noStrike" baseline="0" dirty="0" smtClean="0">
                <a:latin typeface="TimesNewRoman"/>
              </a:rPr>
              <a:t> </a:t>
            </a:r>
            <a:r>
              <a:rPr lang="en-US" sz="2800" b="0" i="0" u="none" strike="noStrike" baseline="0" dirty="0" smtClean="0">
                <a:latin typeface="TimesNewRoman"/>
              </a:rPr>
              <a:t>= </a:t>
            </a:r>
            <a:r>
              <a:rPr lang="en-US" sz="2800" b="0" i="1" u="none" strike="noStrike" baseline="0" dirty="0" smtClean="0">
                <a:latin typeface="TimesNewRoman,Italic"/>
              </a:rPr>
              <a:t>x</a:t>
            </a:r>
            <a:r>
              <a:rPr lang="en-US" b="0" i="0" u="none" strike="noStrike" baseline="0" dirty="0" smtClean="0">
                <a:latin typeface="TimesNewRoman"/>
              </a:rPr>
              <a:t>1</a:t>
            </a:r>
            <a:r>
              <a:rPr lang="en-US" sz="2800" b="0" i="0" u="none" strike="noStrike" baseline="0" dirty="0" smtClean="0">
                <a:latin typeface="CambriaMath"/>
              </a:rPr>
              <a:t>⊕ </a:t>
            </a:r>
            <a:r>
              <a:rPr lang="en-US" sz="2800" b="0" i="1" u="none" strike="noStrike" baseline="0" dirty="0" smtClean="0">
                <a:latin typeface="TimesNewRoman,Italic"/>
              </a:rPr>
              <a:t>x</a:t>
            </a:r>
            <a:r>
              <a:rPr lang="en-US" b="0" i="0" u="none" strike="noStrike" baseline="0" dirty="0" smtClean="0">
                <a:latin typeface="TimesNewRoman"/>
              </a:rPr>
              <a:t>2</a:t>
            </a:r>
            <a:endParaRPr lang="en-US" sz="6600" dirty="0"/>
          </a:p>
        </p:txBody>
      </p:sp>
      <p:sp>
        <p:nvSpPr>
          <p:cNvPr id="6" name="Rectangle 5"/>
          <p:cNvSpPr/>
          <p:nvPr/>
        </p:nvSpPr>
        <p:spPr>
          <a:xfrm>
            <a:off x="1818397" y="5454899"/>
            <a:ext cx="87336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0" i="0" u="none" strike="noStrike" baseline="0" dirty="0" err="1" smtClean="0"/>
              <a:t>Array</a:t>
            </a:r>
            <a:r>
              <a:rPr lang="tr-TR" sz="2400" b="0" i="0" u="none" strike="noStrike" baseline="0" dirty="0" smtClean="0"/>
              <a:t> Size =</a:t>
            </a:r>
            <a:r>
              <a:rPr lang="tr-TR" sz="2400" b="0" i="0" u="none" strike="noStrike" dirty="0" smtClean="0"/>
              <a:t> </a:t>
            </a:r>
            <a:r>
              <a:rPr lang="en-US" sz="2400" b="0" i="0" u="none" strike="noStrike" baseline="0" dirty="0" smtClean="0"/>
              <a:t>(number of products in </a:t>
            </a:r>
            <a:r>
              <a:rPr lang="en-US" sz="2400" b="1" i="1" u="none" strike="noStrike" baseline="0" dirty="0" smtClean="0"/>
              <a:t>f </a:t>
            </a:r>
            <a:r>
              <a:rPr lang="en-US" sz="2400" b="0" i="0" u="none" strike="noStrike" baseline="0" dirty="0" smtClean="0"/>
              <a:t>) x (“number of literals in </a:t>
            </a:r>
            <a:r>
              <a:rPr lang="en-US" sz="2400" b="1" i="1" u="none" strike="noStrike" baseline="0" dirty="0" smtClean="0"/>
              <a:t>f </a:t>
            </a:r>
            <a:r>
              <a:rPr lang="en-US" sz="2400" b="0" i="0" u="none" strike="noStrike" baseline="0" dirty="0" smtClean="0"/>
              <a:t>”+ 1)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241032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199456" y="356659"/>
            <a:ext cx="9753600" cy="960107"/>
          </a:xfrm>
        </p:spPr>
        <p:txBody>
          <a:bodyPr>
            <a:normAutofit/>
          </a:bodyPr>
          <a:lstStyle/>
          <a:p>
            <a:r>
              <a:rPr lang="tr-TR" sz="4800" dirty="0" err="1"/>
              <a:t>Implementation</a:t>
            </a:r>
            <a:r>
              <a:rPr lang="tr-TR" sz="4800" dirty="0"/>
              <a:t> </a:t>
            </a:r>
            <a:r>
              <a:rPr lang="tr-TR" sz="4800" dirty="0" err="1"/>
              <a:t>Methodologies</a:t>
            </a:r>
            <a:endParaRPr lang="tr-TR" sz="4800" dirty="0"/>
          </a:p>
        </p:txBody>
      </p:sp>
      <p:sp>
        <p:nvSpPr>
          <p:cNvPr id="17" name="Rectangle 16"/>
          <p:cNvSpPr/>
          <p:nvPr/>
        </p:nvSpPr>
        <p:spPr>
          <a:xfrm>
            <a:off x="3827627" y="1085933"/>
            <a:ext cx="44972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r-TR" sz="2400" dirty="0" smtClean="0">
                <a:solidFill>
                  <a:prstClr val="black"/>
                </a:solidFill>
              </a:rPr>
              <a:t>CMOS </a:t>
            </a:r>
            <a:r>
              <a:rPr lang="tr-TR" sz="2400" dirty="0" err="1" smtClean="0">
                <a:solidFill>
                  <a:prstClr val="black"/>
                </a:solidFill>
              </a:rPr>
              <a:t>Based</a:t>
            </a:r>
            <a:r>
              <a:rPr lang="tr-TR" sz="2400" dirty="0" smtClean="0">
                <a:solidFill>
                  <a:prstClr val="black"/>
                </a:solidFill>
              </a:rPr>
              <a:t> </a:t>
            </a:r>
            <a:r>
              <a:rPr lang="tr-TR" sz="2400" dirty="0" err="1" smtClean="0">
                <a:solidFill>
                  <a:prstClr val="black"/>
                </a:solidFill>
              </a:rPr>
              <a:t>Switched</a:t>
            </a:r>
            <a:r>
              <a:rPr lang="tr-TR" sz="2400" dirty="0" smtClean="0">
                <a:solidFill>
                  <a:prstClr val="black"/>
                </a:solidFill>
              </a:rPr>
              <a:t> </a:t>
            </a:r>
            <a:r>
              <a:rPr lang="tr-TR" sz="2400" dirty="0" err="1" smtClean="0">
                <a:solidFill>
                  <a:prstClr val="black"/>
                </a:solidFill>
              </a:rPr>
              <a:t>Nanoarray</a:t>
            </a:r>
            <a:endParaRPr lang="tr-TR" sz="2400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55734" y="3083711"/>
            <a:ext cx="26296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0" i="0" u="none" strike="noStrike" baseline="0" dirty="0" smtClean="0">
                <a:latin typeface="TimesNewRoman"/>
              </a:rPr>
              <a:t>XOR</a:t>
            </a:r>
            <a:r>
              <a:rPr lang="en-US" sz="2800" b="0" i="0" u="none" strike="noStrike" baseline="-25000" dirty="0" smtClean="0">
                <a:latin typeface="TimesNewRoman"/>
              </a:rPr>
              <a:t>2</a:t>
            </a:r>
            <a:r>
              <a:rPr lang="en-US" b="0" i="0" u="none" strike="noStrike" baseline="0" dirty="0" smtClean="0">
                <a:latin typeface="TimesNewRoman"/>
              </a:rPr>
              <a:t> </a:t>
            </a:r>
            <a:r>
              <a:rPr lang="en-US" sz="2800" b="0" i="0" u="none" strike="noStrike" baseline="0" dirty="0" smtClean="0">
                <a:latin typeface="TimesNewRoman"/>
              </a:rPr>
              <a:t>= </a:t>
            </a:r>
            <a:r>
              <a:rPr lang="en-US" sz="2800" b="0" i="1" u="none" strike="noStrike" baseline="0" dirty="0" smtClean="0">
                <a:latin typeface="TimesNewRoman,Italic"/>
              </a:rPr>
              <a:t>x</a:t>
            </a:r>
            <a:r>
              <a:rPr lang="en-US" b="0" i="0" u="none" strike="noStrike" baseline="0" dirty="0" smtClean="0">
                <a:latin typeface="TimesNewRoman"/>
              </a:rPr>
              <a:t>1</a:t>
            </a:r>
            <a:r>
              <a:rPr lang="en-US" sz="2800" b="0" i="0" u="none" strike="noStrike" baseline="0" dirty="0" smtClean="0">
                <a:latin typeface="CambriaMath"/>
              </a:rPr>
              <a:t>⊕ </a:t>
            </a:r>
            <a:r>
              <a:rPr lang="en-US" sz="2800" b="0" i="1" u="none" strike="noStrike" baseline="0" dirty="0" smtClean="0">
                <a:latin typeface="TimesNewRoman,Italic"/>
              </a:rPr>
              <a:t>x</a:t>
            </a:r>
            <a:r>
              <a:rPr lang="en-US" b="0" i="0" u="none" strike="noStrike" baseline="0" dirty="0" smtClean="0">
                <a:latin typeface="TimesNewRoman"/>
              </a:rPr>
              <a:t>2</a:t>
            </a:r>
            <a:endParaRPr lang="en-US" sz="6600" dirty="0"/>
          </a:p>
        </p:txBody>
      </p:sp>
      <p:sp>
        <p:nvSpPr>
          <p:cNvPr id="6" name="Rectangle 5"/>
          <p:cNvSpPr/>
          <p:nvPr/>
        </p:nvSpPr>
        <p:spPr>
          <a:xfrm>
            <a:off x="1782501" y="5445674"/>
            <a:ext cx="932919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0" i="0" u="none" strike="noStrike" baseline="0" dirty="0" err="1" smtClean="0"/>
              <a:t>Array</a:t>
            </a:r>
            <a:r>
              <a:rPr lang="tr-TR" sz="2400" b="0" i="0" u="none" strike="noStrike" baseline="0" dirty="0" smtClean="0"/>
              <a:t> Size =</a:t>
            </a:r>
            <a:r>
              <a:rPr lang="tr-TR" sz="2400" b="0" i="0" u="none" strike="noStrike" dirty="0" smtClean="0"/>
              <a:t> </a:t>
            </a:r>
            <a:r>
              <a:rPr lang="en-US" sz="2400" dirty="0"/>
              <a:t>(number of literals in </a:t>
            </a:r>
            <a:r>
              <a:rPr lang="en-US" sz="2400" b="1" i="1" dirty="0"/>
              <a:t>f </a:t>
            </a:r>
            <a:r>
              <a:rPr lang="en-US" sz="2400" dirty="0"/>
              <a:t>) </a:t>
            </a:r>
            <a:r>
              <a:rPr lang="en-US" sz="2400" dirty="0" smtClean="0"/>
              <a:t>x</a:t>
            </a:r>
            <a:endParaRPr lang="tr-TR" sz="2400" dirty="0" smtClean="0"/>
          </a:p>
          <a:p>
            <a:r>
              <a:rPr lang="en-US" sz="2400" dirty="0" smtClean="0"/>
              <a:t> </a:t>
            </a:r>
            <a:r>
              <a:rPr lang="tr-TR" sz="2400" dirty="0" smtClean="0"/>
              <a:t>		</a:t>
            </a:r>
            <a:r>
              <a:rPr lang="en-US" sz="2400" dirty="0" smtClean="0"/>
              <a:t>(“</a:t>
            </a:r>
            <a:r>
              <a:rPr lang="en-US" sz="2400" dirty="0"/>
              <a:t>number of products in </a:t>
            </a:r>
            <a:r>
              <a:rPr lang="en-US" sz="2400" b="1" i="1" dirty="0"/>
              <a:t>f </a:t>
            </a:r>
            <a:r>
              <a:rPr lang="en-US" sz="2400" dirty="0"/>
              <a:t>” </a:t>
            </a:r>
            <a:r>
              <a:rPr lang="en-US" sz="2400" dirty="0" smtClean="0"/>
              <a:t>+</a:t>
            </a:r>
            <a:r>
              <a:rPr lang="tr-TR" sz="2400" dirty="0" smtClean="0"/>
              <a:t> </a:t>
            </a:r>
            <a:r>
              <a:rPr lang="en-US" sz="2400" dirty="0" smtClean="0"/>
              <a:t>“</a:t>
            </a:r>
            <a:r>
              <a:rPr lang="en-US" sz="2400" dirty="0"/>
              <a:t>number of products in </a:t>
            </a:r>
            <a:r>
              <a:rPr lang="en-US" sz="2400" b="1" i="1" dirty="0"/>
              <a:t>f D</a:t>
            </a:r>
            <a:r>
              <a:rPr lang="en-US" sz="2400" dirty="0"/>
              <a:t>”)</a:t>
            </a:r>
            <a:endParaRPr lang="en-US" sz="5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7577" y="1729859"/>
            <a:ext cx="4014178" cy="3644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101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199456" y="356659"/>
            <a:ext cx="9753600" cy="960107"/>
          </a:xfrm>
        </p:spPr>
        <p:txBody>
          <a:bodyPr>
            <a:normAutofit/>
          </a:bodyPr>
          <a:lstStyle/>
          <a:p>
            <a:r>
              <a:rPr lang="tr-TR" sz="4800" dirty="0" err="1"/>
              <a:t>Implementation</a:t>
            </a:r>
            <a:r>
              <a:rPr lang="tr-TR" sz="4800" dirty="0"/>
              <a:t> </a:t>
            </a:r>
            <a:r>
              <a:rPr lang="tr-TR" sz="4800" dirty="0" err="1"/>
              <a:t>Methodologies</a:t>
            </a:r>
            <a:endParaRPr lang="tr-TR" sz="4800" dirty="0"/>
          </a:p>
        </p:txBody>
      </p:sp>
      <p:sp>
        <p:nvSpPr>
          <p:cNvPr id="17" name="Rectangle 16"/>
          <p:cNvSpPr/>
          <p:nvPr/>
        </p:nvSpPr>
        <p:spPr>
          <a:xfrm>
            <a:off x="4161857" y="1113314"/>
            <a:ext cx="45704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tr-TR" sz="2400" dirty="0" err="1" smtClean="0">
                <a:solidFill>
                  <a:prstClr val="black"/>
                </a:solidFill>
              </a:rPr>
              <a:t>Four</a:t>
            </a:r>
            <a:r>
              <a:rPr lang="tr-TR" sz="2400" dirty="0" smtClean="0">
                <a:solidFill>
                  <a:prstClr val="black"/>
                </a:solidFill>
              </a:rPr>
              <a:t> Terminal </a:t>
            </a:r>
            <a:r>
              <a:rPr lang="tr-TR" sz="2400" dirty="0" err="1" smtClean="0">
                <a:solidFill>
                  <a:prstClr val="black"/>
                </a:solidFill>
              </a:rPr>
              <a:t>Switched</a:t>
            </a:r>
            <a:r>
              <a:rPr lang="tr-TR" sz="2400" dirty="0" smtClean="0">
                <a:solidFill>
                  <a:prstClr val="black"/>
                </a:solidFill>
              </a:rPr>
              <a:t> </a:t>
            </a:r>
            <a:r>
              <a:rPr lang="tr-TR" sz="2400" dirty="0" err="1" smtClean="0">
                <a:solidFill>
                  <a:prstClr val="black"/>
                </a:solidFill>
              </a:rPr>
              <a:t>Nanoarray</a:t>
            </a:r>
            <a:endParaRPr lang="tr-TR" sz="2400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55734" y="3083711"/>
            <a:ext cx="26296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0" i="0" u="none" strike="noStrike" baseline="0" dirty="0" smtClean="0">
                <a:latin typeface="TimesNewRoman"/>
              </a:rPr>
              <a:t>XOR</a:t>
            </a:r>
            <a:r>
              <a:rPr lang="en-US" sz="2800" b="0" i="0" u="none" strike="noStrike" baseline="-25000" dirty="0" smtClean="0">
                <a:latin typeface="TimesNewRoman"/>
              </a:rPr>
              <a:t>2</a:t>
            </a:r>
            <a:r>
              <a:rPr lang="en-US" b="0" i="0" u="none" strike="noStrike" baseline="0" dirty="0" smtClean="0">
                <a:latin typeface="TimesNewRoman"/>
              </a:rPr>
              <a:t> </a:t>
            </a:r>
            <a:r>
              <a:rPr lang="en-US" sz="2800" b="0" i="0" u="none" strike="noStrike" baseline="0" dirty="0" smtClean="0">
                <a:latin typeface="TimesNewRoman"/>
              </a:rPr>
              <a:t>= </a:t>
            </a:r>
            <a:r>
              <a:rPr lang="en-US" sz="2800" b="0" i="1" u="none" strike="noStrike" baseline="0" dirty="0" smtClean="0">
                <a:latin typeface="TimesNewRoman,Italic"/>
              </a:rPr>
              <a:t>x</a:t>
            </a:r>
            <a:r>
              <a:rPr lang="en-US" b="0" i="0" u="none" strike="noStrike" baseline="0" dirty="0" smtClean="0">
                <a:latin typeface="TimesNewRoman"/>
              </a:rPr>
              <a:t>1</a:t>
            </a:r>
            <a:r>
              <a:rPr lang="en-US" sz="2800" b="0" i="0" u="none" strike="noStrike" baseline="0" dirty="0" smtClean="0">
                <a:latin typeface="CambriaMath"/>
              </a:rPr>
              <a:t>⊕ </a:t>
            </a:r>
            <a:r>
              <a:rPr lang="en-US" sz="2800" b="0" i="1" u="none" strike="noStrike" baseline="0" dirty="0" smtClean="0">
                <a:latin typeface="TimesNewRoman,Italic"/>
              </a:rPr>
              <a:t>x</a:t>
            </a:r>
            <a:r>
              <a:rPr lang="en-US" b="0" i="0" u="none" strike="noStrike" baseline="0" dirty="0" smtClean="0">
                <a:latin typeface="TimesNewRoman"/>
              </a:rPr>
              <a:t>2</a:t>
            </a:r>
            <a:endParaRPr lang="en-US" sz="6600" dirty="0"/>
          </a:p>
        </p:txBody>
      </p:sp>
      <p:sp>
        <p:nvSpPr>
          <p:cNvPr id="6" name="Rectangle 5"/>
          <p:cNvSpPr/>
          <p:nvPr/>
        </p:nvSpPr>
        <p:spPr>
          <a:xfrm>
            <a:off x="1782501" y="5445674"/>
            <a:ext cx="93291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0" i="0" u="none" strike="noStrike" baseline="0" dirty="0" err="1" smtClean="0"/>
              <a:t>Array</a:t>
            </a:r>
            <a:r>
              <a:rPr lang="tr-TR" sz="2400" b="0" i="0" u="none" strike="noStrike" baseline="0" dirty="0" smtClean="0"/>
              <a:t> Size = </a:t>
            </a:r>
            <a:r>
              <a:rPr lang="en-US" sz="2400" dirty="0"/>
              <a:t>(number of products in </a:t>
            </a:r>
            <a:r>
              <a:rPr lang="en-US" sz="2400" b="1" i="1" dirty="0"/>
              <a:t>f </a:t>
            </a:r>
            <a:r>
              <a:rPr lang="en-US" sz="2400" dirty="0"/>
              <a:t>) x (number of products in </a:t>
            </a:r>
            <a:r>
              <a:rPr lang="en-US" sz="2400" b="1" i="1" dirty="0"/>
              <a:t>f D</a:t>
            </a:r>
            <a:r>
              <a:rPr lang="en-US" sz="2400" dirty="0"/>
              <a:t>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1057" y="1833193"/>
            <a:ext cx="4676550" cy="3327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350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1_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arallax" id="{3388167B-A2EB-4685-9635-1831D9AEF8C4}" vid="{4F7A876A-7598-49CA-AFC8-8EDA2551E4A7}"/>
    </a:ext>
  </a:extLst>
</a:theme>
</file>

<file path=ppt/theme/theme3.xml><?xml version="1.0" encoding="utf-8"?>
<a:theme xmlns:a="http://schemas.openxmlformats.org/drawingml/2006/main" name="2_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arallax" id="{3388167B-A2EB-4685-9635-1831D9AEF8C4}" vid="{4F7A876A-7598-49CA-AFC8-8EDA2551E4A7}"/>
    </a:ext>
  </a:extLst>
</a:theme>
</file>

<file path=ppt/theme/theme4.xml><?xml version="1.0" encoding="utf-8"?>
<a:theme xmlns:a="http://schemas.openxmlformats.org/drawingml/2006/main" name="3_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arallax" id="{3388167B-A2EB-4685-9635-1831D9AEF8C4}" vid="{4F7A876A-7598-49CA-AFC8-8EDA2551E4A7}"/>
    </a:ext>
  </a:extLst>
</a:theme>
</file>

<file path=ppt/theme/theme5.xml><?xml version="1.0" encoding="utf-8"?>
<a:theme xmlns:a="http://schemas.openxmlformats.org/drawingml/2006/main" name="4_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1326</TotalTime>
  <Words>634</Words>
  <Application>Microsoft Macintosh PowerPoint</Application>
  <PresentationFormat>Custom</PresentationFormat>
  <Paragraphs>160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Parallax</vt:lpstr>
      <vt:lpstr>1_Parallax</vt:lpstr>
      <vt:lpstr>2_Parallax</vt:lpstr>
      <vt:lpstr>3_Parallax</vt:lpstr>
      <vt:lpstr>4_Parallax</vt:lpstr>
      <vt:lpstr>Synthesis and Optimization of Switching Nanoarrays</vt:lpstr>
      <vt:lpstr>Outline</vt:lpstr>
      <vt:lpstr>Introduction</vt:lpstr>
      <vt:lpstr>Introduction</vt:lpstr>
      <vt:lpstr>Introduction</vt:lpstr>
      <vt:lpstr>Introduction</vt:lpstr>
      <vt:lpstr>Implementation Methodologies</vt:lpstr>
      <vt:lpstr>Implementation Methodologies</vt:lpstr>
      <vt:lpstr>Implementation Methodologies</vt:lpstr>
      <vt:lpstr>Optimization</vt:lpstr>
      <vt:lpstr>Optimization</vt:lpstr>
      <vt:lpstr>Optimization</vt:lpstr>
      <vt:lpstr>Optimization</vt:lpstr>
      <vt:lpstr>Experimental Results</vt:lpstr>
      <vt:lpstr>Experimental Results</vt:lpstr>
      <vt:lpstr>Future Work and Discussion</vt:lpstr>
      <vt:lpstr>Conclusion</vt:lpstr>
      <vt:lpstr>Thank You All</vt:lpstr>
    </vt:vector>
  </TitlesOfParts>
  <Company>ITU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Synthesis and Optimization of Switching Nanoarrays</dc:title>
  <dc:creator>Muhammed Ceylan Morgul</dc:creator>
  <cp:lastModifiedBy>M. Ceylan Morgül</cp:lastModifiedBy>
  <cp:revision>46</cp:revision>
  <dcterms:created xsi:type="dcterms:W3CDTF">2015-04-15T11:08:51Z</dcterms:created>
  <dcterms:modified xsi:type="dcterms:W3CDTF">2015-04-22T13:15:13Z</dcterms:modified>
</cp:coreProperties>
</file>